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2" r:id="rId2"/>
    <p:sldId id="696" r:id="rId3"/>
    <p:sldId id="704" r:id="rId4"/>
    <p:sldId id="708" r:id="rId5"/>
    <p:sldId id="710" r:id="rId6"/>
    <p:sldId id="709" r:id="rId7"/>
    <p:sldId id="625" r:id="rId8"/>
  </p:sldIdLst>
  <p:sldSz cx="13004800" cy="9753600"/>
  <p:notesSz cx="6797675" cy="9872663"/>
  <p:embeddedFontLst>
    <p:embeddedFont>
      <p:font typeface="Lato" panose="020F0502020204030203" pitchFamily="34" charset="0"/>
      <p:regular r:id="rId11"/>
      <p:bold r:id="rId12"/>
      <p:italic r:id="rId13"/>
      <p:boldItalic r:id="rId14"/>
    </p:embeddedFont>
    <p:embeddedFont>
      <p:font typeface="Lato Bold" panose="020F0502020204030203" pitchFamily="34" charset="0"/>
      <p:bold r:id="rId15"/>
    </p:embeddedFont>
    <p:embeddedFont>
      <p:font typeface="Lato Light" panose="020F0502020204030203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egoe UI Symbol" panose="020B0502040204020203" pitchFamily="34" charset="0"/>
      <p:regular r:id="rId22"/>
    </p:embeddedFont>
  </p:embeddedFontLst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3F"/>
    <a:srgbClr val="003D6E"/>
    <a:srgbClr val="808080"/>
    <a:srgbClr val="B2B2B2"/>
    <a:srgbClr val="6699FF"/>
    <a:srgbClr val="0066FF"/>
    <a:srgbClr val="3366FF"/>
    <a:srgbClr val="00E200"/>
    <a:srgbClr val="33CC33"/>
    <a:srgbClr val="E7E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8520" autoAdjust="0"/>
  </p:normalViewPr>
  <p:slideViewPr>
    <p:cSldViewPr>
      <p:cViewPr varScale="1">
        <p:scale>
          <a:sx n="53" d="100"/>
          <a:sy n="53" d="100"/>
        </p:scale>
        <p:origin x="-1212" y="-8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72" y="-96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1178C-28A7-4D31-BD52-F1491313C44E}" type="datetimeFigureOut">
              <a:rPr lang="pl-PL" smtClean="0"/>
              <a:t>2020-05-07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B21CF-8D73-4311-9B7F-12EA652CC1E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392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06360" y="4689516"/>
            <a:ext cx="4984962" cy="4442698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602678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7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74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74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7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74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5409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podtytu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0" y="6315869"/>
            <a:ext cx="5567016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3944" y="4732784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6616700" y="4152329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777600" y="844352"/>
            <a:ext cx="5148736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466184" y="789485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grafika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741760" y="77193"/>
            <a:ext cx="1836368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Hasło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3652664"/>
            <a:ext cx="5508776" cy="4680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2428528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we wzorcu: menu Widok &gt; Wzorzec slajdów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2"/>
            <a:ext cx="11521280" cy="10081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800" b="0" baseline="0">
                <a:solidFill>
                  <a:schemeClr val="tx1"/>
                </a:solidFill>
                <a:latin typeface="+mj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 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829279" y="1852464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3652664"/>
            <a:ext cx="5473302" cy="4680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1163583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dłuż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741760" y="77193"/>
            <a:ext cx="1836368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Hasło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5236840"/>
            <a:ext cx="5508776" cy="309634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3364632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we wzorcu: menu Widok &gt; Wzorzec slajdów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9442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0" baseline="0">
                <a:solidFill>
                  <a:schemeClr val="tx1"/>
                </a:solidFill>
                <a:latin typeface="+mj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</a:t>
            </a:r>
            <a:br>
              <a:rPr lang="pl-PL" dirty="0" smtClean="0"/>
            </a:br>
            <a:r>
              <a:rPr lang="pl-PL" dirty="0" smtClean="0"/>
              <a:t>slajdu</a:t>
            </a:r>
          </a:p>
          <a:p>
            <a:pPr lvl="0"/>
            <a:r>
              <a:rPr lang="pl-PL" dirty="0" smtClean="0"/>
              <a:t>dłuższy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3004592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260014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741760" y="77193"/>
            <a:ext cx="1836368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Hasło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588768"/>
            <a:ext cx="5508776" cy="37444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716560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we wzorcu: menu Widok &gt; Wzorzec slajdów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2961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0" baseline="0">
                <a:solidFill>
                  <a:schemeClr val="tx1"/>
                </a:solidFill>
                <a:latin typeface="+mj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</a:t>
            </a:r>
            <a:br>
              <a:rPr lang="pl-PL" dirty="0" smtClean="0"/>
            </a:br>
            <a:r>
              <a:rPr lang="pl-PL" dirty="0" smtClean="0"/>
              <a:t>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356520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3285349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77600" y="6187802"/>
            <a:ext cx="11413432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Dodatkowy tekst</a:t>
            </a:r>
          </a:p>
        </p:txBody>
      </p:sp>
      <p:grpSp>
        <p:nvGrpSpPr>
          <p:cNvPr id="2" name="Grupa 1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1026" name="Picture 2" descr="D:\Moje obrazy\logo zus\logoZUSnoweRozwinieci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47" y="8682125"/>
              <a:ext cx="2560325" cy="57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77600" y="4565526"/>
            <a:ext cx="1141343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25" name="Symbol zastępczy tekstu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77600" y="1189534"/>
            <a:ext cx="11413432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Tu proszę wpisać tytuł sekcji tytuł sekcji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885776" y="3796481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453873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336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podtytuł z grafiką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85130" y="8756094"/>
            <a:ext cx="5610770" cy="4245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a 3"/>
          <p:cNvGrpSpPr/>
          <p:nvPr userDrawn="1"/>
        </p:nvGrpSpPr>
        <p:grpSpPr>
          <a:xfrm>
            <a:off x="-12998" y="0"/>
            <a:ext cx="13017798" cy="9769012"/>
            <a:chOff x="-12998" y="0"/>
            <a:chExt cx="13017798" cy="9769012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 userDrawn="1"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" name="Prostokąt 5"/>
            <p:cNvSpPr/>
            <p:nvPr userDrawn="1"/>
          </p:nvSpPr>
          <p:spPr>
            <a:xfrm>
              <a:off x="6495900" y="0"/>
              <a:ext cx="6508899" cy="767847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4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042248" y="6191994"/>
            <a:ext cx="5329238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7222480" y="5672881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9" name="Symbol zastępczy tekstu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42248" y="1132385"/>
            <a:ext cx="5329238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sp>
        <p:nvSpPr>
          <p:cNvPr id="2" name="Tytuł 1"/>
          <p:cNvSpPr>
            <a:spLocks noGrp="1"/>
          </p:cNvSpPr>
          <p:nvPr userDrawn="1">
            <p:ph type="title" hasCustomPrompt="1"/>
          </p:nvPr>
        </p:nvSpPr>
        <p:spPr>
          <a:xfrm>
            <a:off x="7042248" y="2390428"/>
            <a:ext cx="5364808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Tutaj wpisać tytuł prezentacji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9016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 3"/>
          <p:cNvSpPr/>
          <p:nvPr/>
        </p:nvSpPr>
        <p:spPr>
          <a:xfrm>
            <a:off x="-12998" y="7678476"/>
            <a:ext cx="13017797" cy="2090536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0" y="8178527"/>
            <a:ext cx="13004800" cy="159048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Trójkąt prostokątny 14"/>
          <p:cNvSpPr/>
          <p:nvPr/>
        </p:nvSpPr>
        <p:spPr>
          <a:xfrm flipV="1">
            <a:off x="-2756" y="8171381"/>
            <a:ext cx="621929" cy="1596952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  <a:gd name="connsiteX0" fmla="*/ 0 w 604316"/>
              <a:gd name="connsiteY0" fmla="*/ 787325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787325 h 1599332"/>
              <a:gd name="connsiteX0" fmla="*/ 0 w 604316"/>
              <a:gd name="connsiteY0" fmla="*/ 1596950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1596950 h 1599332"/>
              <a:gd name="connsiteX0" fmla="*/ 0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0 w 613841"/>
              <a:gd name="connsiteY3" fmla="*/ 1596950 h 1596950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0 w 611460"/>
              <a:gd name="connsiteY0" fmla="*/ 1589806 h 1589806"/>
              <a:gd name="connsiteX1" fmla="*/ 0 w 611460"/>
              <a:gd name="connsiteY1" fmla="*/ 0 h 1589806"/>
              <a:gd name="connsiteX2" fmla="*/ 611460 w 611460"/>
              <a:gd name="connsiteY2" fmla="*/ 1585045 h 1589806"/>
              <a:gd name="connsiteX3" fmla="*/ 0 w 611460"/>
              <a:gd name="connsiteY3" fmla="*/ 1589806 h 1589806"/>
              <a:gd name="connsiteX0" fmla="*/ 0 w 613841"/>
              <a:gd name="connsiteY0" fmla="*/ 1589806 h 1589806"/>
              <a:gd name="connsiteX1" fmla="*/ 0 w 613841"/>
              <a:gd name="connsiteY1" fmla="*/ 0 h 1589806"/>
              <a:gd name="connsiteX2" fmla="*/ 613841 w 613841"/>
              <a:gd name="connsiteY2" fmla="*/ 1587426 h 1589806"/>
              <a:gd name="connsiteX3" fmla="*/ 0 w 613841"/>
              <a:gd name="connsiteY3" fmla="*/ 1589806 h 1589806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2381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2381 w 613841"/>
              <a:gd name="connsiteY3" fmla="*/ 1596950 h 1596950"/>
              <a:gd name="connsiteX0" fmla="*/ 105 w 616327"/>
              <a:gd name="connsiteY0" fmla="*/ 1596950 h 1596950"/>
              <a:gd name="connsiteX1" fmla="*/ 2486 w 616327"/>
              <a:gd name="connsiteY1" fmla="*/ 0 h 1596950"/>
              <a:gd name="connsiteX2" fmla="*/ 616327 w 616327"/>
              <a:gd name="connsiteY2" fmla="*/ 1594570 h 1596950"/>
              <a:gd name="connsiteX3" fmla="*/ 105 w 616327"/>
              <a:gd name="connsiteY3" fmla="*/ 1596950 h 1596950"/>
              <a:gd name="connsiteX0" fmla="*/ 105 w 609303"/>
              <a:gd name="connsiteY0" fmla="*/ 1596950 h 1596952"/>
              <a:gd name="connsiteX1" fmla="*/ 2486 w 609303"/>
              <a:gd name="connsiteY1" fmla="*/ 0 h 1596952"/>
              <a:gd name="connsiteX2" fmla="*/ 609303 w 609303"/>
              <a:gd name="connsiteY2" fmla="*/ 1596952 h 1596952"/>
              <a:gd name="connsiteX3" fmla="*/ 105 w 609303"/>
              <a:gd name="connsiteY3" fmla="*/ 1596950 h 1596952"/>
              <a:gd name="connsiteX0" fmla="*/ 2302 w 611500"/>
              <a:gd name="connsiteY0" fmla="*/ 1596950 h 1596952"/>
              <a:gd name="connsiteX1" fmla="*/ 0 w 611500"/>
              <a:gd name="connsiteY1" fmla="*/ 0 h 1596952"/>
              <a:gd name="connsiteX2" fmla="*/ 611500 w 611500"/>
              <a:gd name="connsiteY2" fmla="*/ 1596952 h 1596952"/>
              <a:gd name="connsiteX3" fmla="*/ 2302 w 611500"/>
              <a:gd name="connsiteY3" fmla="*/ 1596950 h 1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0" h="1596952">
                <a:moveTo>
                  <a:pt x="2302" y="1596950"/>
                </a:moveTo>
                <a:cubicBezTo>
                  <a:pt x="1508" y="1064633"/>
                  <a:pt x="794" y="532317"/>
                  <a:pt x="0" y="0"/>
                </a:cubicBezTo>
                <a:lnTo>
                  <a:pt x="611500" y="1596952"/>
                </a:lnTo>
                <a:lnTo>
                  <a:pt x="2302" y="159695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 userDrawn="1"/>
        </p:nvSpPr>
        <p:spPr>
          <a:xfrm>
            <a:off x="3658084" y="3796680"/>
            <a:ext cx="5688632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6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Dziękujemy</a:t>
            </a:r>
            <a:endParaRPr kumimoji="0" lang="pl-PL" sz="6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1888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 i grafika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3364632"/>
            <a:ext cx="5508776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2212504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slajdów”.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2"/>
            <a:ext cx="11521280" cy="8640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 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829279" y="1496417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3364632"/>
            <a:ext cx="5473302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" name="pole tekstowe 1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15023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4" r:id="rId3"/>
    <p:sldLayoutId id="2147483656" r:id="rId4"/>
    <p:sldLayoutId id="2147483652" r:id="rId5"/>
    <p:sldLayoutId id="2147483651" r:id="rId6"/>
    <p:sldLayoutId id="2147483653" r:id="rId7"/>
    <p:sldLayoutId id="2147483655" r:id="rId8"/>
    <p:sldLayoutId id="2147483659" r:id="rId9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defTabSz="584200" eaLnBrk="1" hangingPunct="1">
        <a:defRPr sz="6000">
          <a:latin typeface="Lato Bold" panose="020F0802020204030203" charset="-18"/>
          <a:ea typeface="+mn-ea"/>
          <a:cs typeface="+mn-cs"/>
          <a:sym typeface="Helvetica Light"/>
        </a:defRPr>
      </a:lvl1pPr>
      <a:lvl2pPr indent="228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1pPr>
      <a:lvl2pPr marL="889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2pPr>
      <a:lvl3pPr marL="1333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3pPr>
      <a:lvl4pPr marL="1778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4pPr>
      <a:lvl5pPr marL="2222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5pPr>
      <a:lvl6pPr marL="2667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4939904" y="5092824"/>
            <a:ext cx="8064896" cy="2520280"/>
          </a:xfrm>
        </p:spPr>
        <p:txBody>
          <a:bodyPr/>
          <a:lstStyle/>
          <a:p>
            <a:r>
              <a:rPr lang="pl-PL" sz="4000" dirty="0"/>
              <a:t> </a:t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b="1" dirty="0">
                <a:latin typeface="Calibri" panose="020F0502020204030204" pitchFamily="34" charset="0"/>
              </a:rPr>
              <a:t/>
            </a:r>
            <a:br>
              <a:rPr lang="pl-PL" sz="4000" b="1" dirty="0">
                <a:latin typeface="Calibri" panose="020F0502020204030204" pitchFamily="34" charset="0"/>
              </a:rPr>
            </a:br>
            <a:r>
              <a:rPr lang="pl-PL" sz="4000" b="1" dirty="0" smtClean="0">
                <a:latin typeface="Calibri" panose="020F0502020204030204" pitchFamily="34" charset="0"/>
              </a:rPr>
              <a:t>                                             </a:t>
            </a:r>
            <a:br>
              <a:rPr lang="pl-PL" sz="4000" b="1" dirty="0" smtClean="0">
                <a:latin typeface="Calibri" panose="020F0502020204030204" pitchFamily="34" charset="0"/>
              </a:rPr>
            </a:br>
            <a:r>
              <a:rPr lang="pl-PL" sz="4000" b="1" dirty="0" smtClean="0">
                <a:latin typeface="Calibri" panose="020F0502020204030204" pitchFamily="34" charset="0"/>
              </a:rPr>
              <a:t/>
            </a:r>
            <a:br>
              <a:rPr lang="pl-PL" sz="4000" b="1" dirty="0" smtClean="0">
                <a:latin typeface="Calibri" panose="020F0502020204030204" pitchFamily="34" charset="0"/>
              </a:rPr>
            </a:br>
            <a:r>
              <a:rPr lang="pl-PL" sz="4000" b="1" i="1" dirty="0" smtClean="0">
                <a:latin typeface="Calibri" panose="020F0502020204030204" pitchFamily="34" charset="0"/>
              </a:rPr>
              <a:t/>
            </a:r>
            <a:br>
              <a:rPr lang="pl-PL" sz="4000" b="1" i="1" dirty="0" smtClean="0">
                <a:latin typeface="Calibri" panose="020F0502020204030204" pitchFamily="34" charset="0"/>
              </a:rPr>
            </a:br>
            <a:r>
              <a:rPr lang="pl-PL" sz="4000" b="1" dirty="0" smtClean="0">
                <a:latin typeface="Calibri" panose="020F0502020204030204" pitchFamily="34" charset="0"/>
              </a:rPr>
              <a:t/>
            </a:r>
            <a:br>
              <a:rPr lang="pl-PL" sz="4000" b="1" dirty="0" smtClean="0">
                <a:latin typeface="Calibri" panose="020F0502020204030204" pitchFamily="34" charset="0"/>
              </a:rPr>
            </a:br>
            <a:r>
              <a:rPr lang="pl-PL" sz="4000" b="1" dirty="0" smtClean="0">
                <a:latin typeface="Calibri" panose="020F0502020204030204" pitchFamily="34" charset="0"/>
              </a:rPr>
              <a:t/>
            </a:r>
            <a:br>
              <a:rPr lang="pl-PL" sz="4000" b="1" dirty="0" smtClean="0">
                <a:latin typeface="Calibri" panose="020F0502020204030204" pitchFamily="34" charset="0"/>
              </a:rPr>
            </a:br>
            <a:endParaRPr lang="pl-PL" sz="4000" b="1" dirty="0">
              <a:latin typeface="Calibri" panose="020F0502020204030204" pitchFamily="34" charset="0"/>
            </a:endParaRPr>
          </a:p>
        </p:txBody>
      </p:sp>
      <p:sp>
        <p:nvSpPr>
          <p:cNvPr id="3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5206256" y="6677000"/>
            <a:ext cx="6984776" cy="865187"/>
          </a:xfrm>
        </p:spPr>
        <p:txBody>
          <a:bodyPr>
            <a:normAutofit/>
          </a:bodyPr>
          <a:lstStyle/>
          <a:p>
            <a:pPr algn="r"/>
            <a:r>
              <a:rPr lang="pl-PL" dirty="0" smtClean="0">
                <a:solidFill>
                  <a:srgbClr val="00B050"/>
                </a:solidFill>
                <a:latin typeface="Calibri" panose="020F0502020204030204" pitchFamily="34" charset="0"/>
              </a:rPr>
              <a:t>II Odział ZUS w Warszawie  </a:t>
            </a:r>
          </a:p>
        </p:txBody>
      </p:sp>
      <p:sp>
        <p:nvSpPr>
          <p:cNvPr id="2" name="Prostokąt 1"/>
          <p:cNvSpPr/>
          <p:nvPr/>
        </p:nvSpPr>
        <p:spPr>
          <a:xfrm>
            <a:off x="885776" y="572833"/>
            <a:ext cx="6264696" cy="6812121"/>
          </a:xfrm>
          <a:prstGeom prst="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sz="4000" b="1" dirty="0">
                <a:solidFill>
                  <a:schemeClr val="bg1"/>
                </a:solidFill>
                <a:cs typeface="Calibri" panose="020F0502020204030204" pitchFamily="34" charset="0"/>
              </a:rPr>
              <a:t>Świadczenie postojowe</a:t>
            </a:r>
            <a:br>
              <a:rPr lang="pl-PL" sz="4000" b="1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pl-PL" sz="4000" b="1" dirty="0">
                <a:solidFill>
                  <a:schemeClr val="bg1"/>
                </a:solidFill>
                <a:cs typeface="Calibri" panose="020F0502020204030204" pitchFamily="34" charset="0"/>
              </a:rPr>
              <a:t>dla osób prowadzących </a:t>
            </a:r>
          </a:p>
          <a:p>
            <a:r>
              <a:rPr lang="pl-PL" sz="4000" b="1" dirty="0">
                <a:solidFill>
                  <a:schemeClr val="bg1"/>
                </a:solidFill>
                <a:cs typeface="Calibri" panose="020F0502020204030204" pitchFamily="34" charset="0"/>
              </a:rPr>
              <a:t>pozarolniczą działalność</a:t>
            </a:r>
          </a:p>
          <a:p>
            <a:r>
              <a:rPr lang="pl-PL" sz="4000" b="1" dirty="0">
                <a:solidFill>
                  <a:schemeClr val="bg1"/>
                </a:solidFill>
                <a:cs typeface="Calibri" panose="020F0502020204030204" pitchFamily="34" charset="0"/>
              </a:rPr>
              <a:t>gospodarczą </a:t>
            </a:r>
            <a:endParaRPr lang="pl-PL" sz="4000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endParaRPr lang="pl-PL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r>
              <a:rPr lang="pl-PL" sz="2400" b="1" dirty="0">
                <a:solidFill>
                  <a:schemeClr val="bg1"/>
                </a:solidFill>
              </a:rPr>
              <a:t>art. 15zq ustawy z dnia 2 marca 2020 r.                       o szczególnych rozwiązaniach związanych                  z zapobieganiem, </a:t>
            </a:r>
            <a:r>
              <a:rPr lang="pl-PL" sz="2400" b="1" dirty="0" smtClean="0">
                <a:solidFill>
                  <a:schemeClr val="bg1"/>
                </a:solidFill>
              </a:rPr>
              <a:t>przeciwdziałaniem                                </a:t>
            </a:r>
            <a:r>
              <a:rPr lang="pl-PL" sz="2400" b="1" dirty="0">
                <a:solidFill>
                  <a:schemeClr val="bg1"/>
                </a:solidFill>
              </a:rPr>
              <a:t>i zwalczaniem COVID-19, innych chorób zakaźnych oraz wywołanych nimi sytuacji kryzysowych</a:t>
            </a:r>
            <a:endParaRPr lang="pl-PL" sz="2400" dirty="0">
              <a:solidFill>
                <a:schemeClr val="bg1"/>
              </a:solidFill>
            </a:endParaRPr>
          </a:p>
          <a:p>
            <a:endParaRPr lang="pl-PL" sz="2400" dirty="0">
              <a:solidFill>
                <a:schemeClr val="bg2"/>
              </a:solidFill>
            </a:endParaRPr>
          </a:p>
          <a:p>
            <a:r>
              <a:rPr lang="pl-PL" sz="2400" b="1" dirty="0">
                <a:solidFill>
                  <a:schemeClr val="bg2"/>
                </a:solidFill>
              </a:rPr>
              <a:t>„TARCZA </a:t>
            </a:r>
            <a:r>
              <a:rPr lang="pl-PL" sz="2400" b="1" dirty="0" smtClean="0">
                <a:solidFill>
                  <a:schemeClr val="bg2"/>
                </a:solidFill>
              </a:rPr>
              <a:t>ANTYKRYZYSOWA”</a:t>
            </a:r>
          </a:p>
          <a:p>
            <a:r>
              <a:rPr lang="pl-PL" sz="2400" b="1" dirty="0" smtClean="0">
                <a:solidFill>
                  <a:schemeClr val="bg2"/>
                </a:solidFill>
              </a:rPr>
              <a:t>WSPARCIE ZUS</a:t>
            </a:r>
            <a:endParaRPr lang="pl-PL" sz="2400" b="1" dirty="0"/>
          </a:p>
          <a:p>
            <a:endParaRPr lang="pl-PL" sz="24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512" y="2138937"/>
            <a:ext cx="4752528" cy="324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2426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345768" y="819480"/>
            <a:ext cx="468000" cy="57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rtl="0" latinLnBrk="1" hangingPunct="0"/>
            <a:endParaRPr lang="pl-PL" sz="24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4"/>
          </p:nvPr>
        </p:nvSpPr>
        <p:spPr>
          <a:xfrm>
            <a:off x="741760" y="484312"/>
            <a:ext cx="11521280" cy="1224136"/>
          </a:xfrm>
        </p:spPr>
        <p:txBody>
          <a:bodyPr/>
          <a:lstStyle/>
          <a:p>
            <a:pPr algn="ctr"/>
            <a:r>
              <a:rPr lang="pl-PL" sz="2400" dirty="0" smtClean="0">
                <a:latin typeface="+mn-lt"/>
                <a:ea typeface="Segoe UI Symbol" panose="020B0502040204020203" pitchFamily="34" charset="0"/>
              </a:rPr>
              <a:t>TARCZA ANTYKRYZYSOWA</a:t>
            </a:r>
          </a:p>
          <a:p>
            <a:pPr algn="ctr"/>
            <a:r>
              <a:rPr lang="pl-PL" sz="2400" dirty="0" smtClean="0">
                <a:latin typeface="+mn-lt"/>
                <a:ea typeface="Segoe UI Symbol" panose="020B0502040204020203" pitchFamily="34" charset="0"/>
              </a:rPr>
              <a:t>Świadczenie postojowe dla osób prowadzących działalność gospodarczą</a:t>
            </a:r>
          </a:p>
          <a:p>
            <a:endParaRPr lang="pl-PL" sz="2400" dirty="0"/>
          </a:p>
        </p:txBody>
      </p:sp>
      <p:sp>
        <p:nvSpPr>
          <p:cNvPr id="3" name="Prostokąt zaokrąglony 2"/>
          <p:cNvSpPr/>
          <p:nvPr/>
        </p:nvSpPr>
        <p:spPr>
          <a:xfrm>
            <a:off x="813768" y="2589105"/>
            <a:ext cx="11449272" cy="392731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endParaRPr lang="pl-PL" sz="2400" b="1" dirty="0" smtClean="0"/>
          </a:p>
          <a:p>
            <a:pPr algn="just"/>
            <a:endParaRPr lang="pl-PL" sz="2400" b="1" dirty="0" smtClean="0"/>
          </a:p>
          <a:p>
            <a:pPr algn="just"/>
            <a:r>
              <a:rPr lang="pl-PL" sz="2400" b="1" dirty="0" smtClean="0"/>
              <a:t>Świadczenie postojowe ma </a:t>
            </a:r>
            <a:r>
              <a:rPr lang="pl-PL" sz="2400" b="1" dirty="0"/>
              <a:t>zrekompensować utratę </a:t>
            </a:r>
            <a:r>
              <a:rPr lang="pl-PL" sz="2400" b="1" dirty="0" smtClean="0"/>
              <a:t>przychodów </a:t>
            </a:r>
            <a:r>
              <a:rPr lang="pl-PL" sz="2400" b="1" dirty="0"/>
              <a:t>z prowadzonej działalności gospodarczej, jeżeli doszło </a:t>
            </a:r>
            <a:r>
              <a:rPr lang="pl-PL" sz="2400" b="1" dirty="0" smtClean="0"/>
              <a:t>do przestoju w </a:t>
            </a:r>
            <a:r>
              <a:rPr lang="pl-PL" sz="2400" b="1" dirty="0"/>
              <a:t>następstwie COVID - 19</a:t>
            </a:r>
            <a:r>
              <a:rPr lang="pl-PL" sz="2400" dirty="0" smtClean="0"/>
              <a:t>.</a:t>
            </a:r>
          </a:p>
          <a:p>
            <a:endParaRPr lang="pl-PL" sz="2400" dirty="0" smtClean="0"/>
          </a:p>
          <a:p>
            <a:pPr algn="just"/>
            <a:r>
              <a:rPr lang="pl-PL" sz="2400" dirty="0"/>
              <a:t>O takie świadczenie mogą ubiegać się </a:t>
            </a:r>
            <a:r>
              <a:rPr lang="pl-PL" sz="2400" b="1" dirty="0"/>
              <a:t>osoby prowadzące działalność </a:t>
            </a:r>
            <a:r>
              <a:rPr lang="pl-PL" sz="2400" b="1" dirty="0" smtClean="0"/>
              <a:t>gospodarczą </a:t>
            </a:r>
            <a:r>
              <a:rPr lang="pl-PL" sz="2400" dirty="0" smtClean="0"/>
              <a:t>na </a:t>
            </a:r>
            <a:r>
              <a:rPr lang="pl-PL" sz="2400" dirty="0"/>
              <a:t>podstawie prawa przedsiębiorców lub innych przepisów </a:t>
            </a:r>
            <a:r>
              <a:rPr lang="pl-PL" sz="2400" dirty="0" smtClean="0"/>
              <a:t>szczególnych. </a:t>
            </a:r>
          </a:p>
          <a:p>
            <a:pPr algn="just"/>
            <a:endParaRPr lang="pl-PL" sz="2400" dirty="0"/>
          </a:p>
          <a:p>
            <a:pPr algn="just"/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009037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345768" y="819480"/>
            <a:ext cx="468000" cy="57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rtl="0" latinLnBrk="1" hangingPunct="0"/>
            <a:endParaRPr lang="pl-PL" sz="24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4"/>
          </p:nvPr>
        </p:nvSpPr>
        <p:spPr>
          <a:xfrm>
            <a:off x="741760" y="484312"/>
            <a:ext cx="11521280" cy="1224136"/>
          </a:xfrm>
        </p:spPr>
        <p:txBody>
          <a:bodyPr/>
          <a:lstStyle/>
          <a:p>
            <a:pPr algn="ctr"/>
            <a:r>
              <a:rPr lang="pl-PL" sz="2400" dirty="0" smtClean="0">
                <a:latin typeface="+mn-lt"/>
                <a:ea typeface="Segoe UI Symbol" panose="020B0502040204020203" pitchFamily="34" charset="0"/>
              </a:rPr>
              <a:t>TARCZA ANTYKRYZYSOWA</a:t>
            </a:r>
          </a:p>
          <a:p>
            <a:pPr algn="ctr"/>
            <a:r>
              <a:rPr lang="pl-PL" sz="2400" dirty="0" smtClean="0">
                <a:latin typeface="+mn-lt"/>
                <a:ea typeface="Segoe UI Symbol" panose="020B0502040204020203" pitchFamily="34" charset="0"/>
              </a:rPr>
              <a:t>Świadczenie postojowe dla osób prowadzących działalność gospodarczą</a:t>
            </a:r>
          </a:p>
          <a:p>
            <a:endParaRPr lang="pl-PL" sz="2400" dirty="0"/>
          </a:p>
        </p:txBody>
      </p:sp>
      <p:sp>
        <p:nvSpPr>
          <p:cNvPr id="3" name="Prostokąt zaokrąglony 2"/>
          <p:cNvSpPr/>
          <p:nvPr/>
        </p:nvSpPr>
        <p:spPr>
          <a:xfrm>
            <a:off x="792000" y="1738822"/>
            <a:ext cx="11543048" cy="52212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sz="2400" b="1" dirty="0"/>
              <a:t>Świadczenie postojowe w wysokości 2 080 zł otrzymasz jeśli: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813768" y="2534336"/>
            <a:ext cx="11521280" cy="212256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just"/>
            <a:r>
              <a:rPr lang="pl-PL" sz="2000" dirty="0"/>
              <a:t>Rozpocząłeś prowadzenie działalności gospodarczej przed 1 lutego 2020r</a:t>
            </a:r>
            <a:r>
              <a:rPr lang="pl-PL" sz="2000" dirty="0" smtClean="0"/>
              <a:t>. </a:t>
            </a:r>
          </a:p>
          <a:p>
            <a:pPr lvl="0" algn="just"/>
            <a:r>
              <a:rPr lang="pl-PL" sz="2000" dirty="0" smtClean="0"/>
              <a:t>i nie </a:t>
            </a:r>
            <a:r>
              <a:rPr lang="pl-PL" sz="2000" dirty="0"/>
              <a:t>zawiesiłeś </a:t>
            </a:r>
            <a:r>
              <a:rPr lang="pl-PL" sz="2000" dirty="0" smtClean="0"/>
              <a:t>działalności jeżeli:</a:t>
            </a:r>
          </a:p>
          <a:p>
            <a:pPr marL="342900" lvl="0" indent="-342900" algn="just">
              <a:buFont typeface="Wingdings" pitchFamily="2" charset="2"/>
              <a:buChar char="u"/>
            </a:pPr>
            <a:r>
              <a:rPr lang="pl-PL" sz="2000" b="1" dirty="0" smtClean="0"/>
              <a:t>przychód</a:t>
            </a:r>
            <a:r>
              <a:rPr lang="pl-PL" sz="2000" dirty="0" smtClean="0"/>
              <a:t>, który uzyskałeś w miesiącu przed miesiącem, w którym złożyłeś wniosek o świadczenie   postojowe był </a:t>
            </a:r>
            <a:r>
              <a:rPr lang="pl-PL" sz="2000" b="1" dirty="0" smtClean="0"/>
              <a:t>o co najmniej 15% niższy </a:t>
            </a:r>
            <a:r>
              <a:rPr lang="pl-PL" sz="2000" dirty="0" smtClean="0"/>
              <a:t>od przychodu, który uzyskałeś w miesiącu poprzedzającym.</a:t>
            </a:r>
          </a:p>
          <a:p>
            <a:pPr marL="285750" lvl="0" indent="-285750" algn="l">
              <a:buFont typeface="Wingdings" pitchFamily="2" charset="2"/>
              <a:buChar char="u"/>
            </a:pPr>
            <a:endParaRPr lang="pl-PL" sz="1800" dirty="0"/>
          </a:p>
        </p:txBody>
      </p:sp>
      <p:sp>
        <p:nvSpPr>
          <p:cNvPr id="6" name="Prostokąt zaokrąglony 5"/>
          <p:cNvSpPr/>
          <p:nvPr/>
        </p:nvSpPr>
        <p:spPr>
          <a:xfrm>
            <a:off x="813768" y="4910726"/>
            <a:ext cx="11521280" cy="79454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l"/>
            <a:r>
              <a:rPr lang="pl-PL" sz="2000" dirty="0"/>
              <a:t>Rozpocząłeś prowadzenie działalności gospodarczej przed 1 lutego </a:t>
            </a:r>
            <a:r>
              <a:rPr lang="pl-PL" sz="2000" dirty="0" smtClean="0"/>
              <a:t>2020r. </a:t>
            </a:r>
          </a:p>
          <a:p>
            <a:pPr lvl="0" algn="l"/>
            <a:r>
              <a:rPr lang="pl-PL" sz="2000" dirty="0" smtClean="0"/>
              <a:t>ale zawiesiłeś ją po </a:t>
            </a:r>
            <a:r>
              <a:rPr lang="pl-PL" sz="2000" dirty="0"/>
              <a:t>31 stycznia 2020 r</a:t>
            </a:r>
            <a:r>
              <a:rPr lang="pl-PL" sz="2000" dirty="0" smtClean="0"/>
              <a:t>.</a:t>
            </a:r>
            <a:endParaRPr lang="pl-PL" sz="1800" dirty="0" smtClean="0"/>
          </a:p>
        </p:txBody>
      </p:sp>
      <p:sp>
        <p:nvSpPr>
          <p:cNvPr id="7" name="Prostokąt zaokrąglony 6"/>
          <p:cNvSpPr/>
          <p:nvPr/>
        </p:nvSpPr>
        <p:spPr>
          <a:xfrm>
            <a:off x="813768" y="6231785"/>
            <a:ext cx="11521280" cy="4540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just"/>
            <a:r>
              <a:rPr lang="pl-PL" sz="2000" dirty="0"/>
              <a:t>Nie masz  innego tytułu do ubezpieczeń społecznych.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813768" y="7223530"/>
            <a:ext cx="11521280" cy="8626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just"/>
            <a:r>
              <a:rPr lang="pl-PL" sz="2000" dirty="0" smtClean="0"/>
              <a:t>Mieszkasz </a:t>
            </a:r>
            <a:r>
              <a:rPr lang="pl-PL" sz="2000" dirty="0"/>
              <a:t>na terytorium Polski i jesteś obywatelem RP lub masz prawo czasowego lub stałego pobytu na terytorium RP</a:t>
            </a:r>
            <a:r>
              <a:rPr lang="pl-P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92894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345768" y="819480"/>
            <a:ext cx="468000" cy="57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rtl="0" latinLnBrk="1" hangingPunct="0"/>
            <a:endParaRPr lang="pl-PL" sz="24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4"/>
          </p:nvPr>
        </p:nvSpPr>
        <p:spPr>
          <a:xfrm>
            <a:off x="741760" y="484312"/>
            <a:ext cx="11521280" cy="1224136"/>
          </a:xfrm>
        </p:spPr>
        <p:txBody>
          <a:bodyPr/>
          <a:lstStyle/>
          <a:p>
            <a:pPr algn="ctr"/>
            <a:r>
              <a:rPr lang="pl-PL" sz="2400" dirty="0" smtClean="0">
                <a:latin typeface="+mn-lt"/>
                <a:ea typeface="Segoe UI Symbol" panose="020B0502040204020203" pitchFamily="34" charset="0"/>
              </a:rPr>
              <a:t>TARCZA ANTYKRYZYSOWA</a:t>
            </a:r>
          </a:p>
          <a:p>
            <a:pPr algn="ctr"/>
            <a:r>
              <a:rPr lang="pl-PL" sz="2400" dirty="0" smtClean="0">
                <a:latin typeface="+mn-lt"/>
                <a:ea typeface="Segoe UI Symbol" panose="020B0502040204020203" pitchFamily="34" charset="0"/>
              </a:rPr>
              <a:t>Świadczenie postojowe dla osób prowadzących działalność gospodarczą</a:t>
            </a:r>
          </a:p>
          <a:p>
            <a:endParaRPr lang="pl-PL" sz="2400" dirty="0"/>
          </a:p>
        </p:txBody>
      </p:sp>
      <p:sp>
        <p:nvSpPr>
          <p:cNvPr id="3" name="Prostokąt zaokrąglony 2"/>
          <p:cNvSpPr/>
          <p:nvPr/>
        </p:nvSpPr>
        <p:spPr>
          <a:xfrm>
            <a:off x="792000" y="1877208"/>
            <a:ext cx="11543048" cy="52212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sz="2400" b="1" dirty="0"/>
              <a:t>Świadczenie postojowe w wysokości </a:t>
            </a:r>
            <a:r>
              <a:rPr lang="pl-PL" sz="2400" b="1" dirty="0" smtClean="0"/>
              <a:t>1</a:t>
            </a:r>
            <a:r>
              <a:rPr lang="pl-PL" sz="2400" b="1" dirty="0"/>
              <a:t> </a:t>
            </a:r>
            <a:r>
              <a:rPr lang="pl-PL" sz="2400" b="1" dirty="0" smtClean="0"/>
              <a:t>300 </a:t>
            </a:r>
            <a:r>
              <a:rPr lang="pl-PL" sz="2400" b="1" dirty="0"/>
              <a:t>zł otrzymasz jeśli: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792001" y="2915979"/>
            <a:ext cx="11543048" cy="130532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just"/>
            <a:endParaRPr lang="pl-PL" sz="2300" dirty="0"/>
          </a:p>
          <a:p>
            <a:pPr lvl="0"/>
            <a:r>
              <a:rPr lang="pl-PL" sz="2300" dirty="0" smtClean="0"/>
              <a:t>Rozliczasz </a:t>
            </a:r>
            <a:r>
              <a:rPr lang="pl-PL" sz="2300" dirty="0"/>
              <a:t>podatek kartą podatkową oraz jesteś zwolniony z opłacania </a:t>
            </a:r>
            <a:r>
              <a:rPr lang="pl-PL" sz="2300" dirty="0" smtClean="0"/>
              <a:t>podatku VAT</a:t>
            </a:r>
            <a:r>
              <a:rPr lang="pl-PL" sz="2300" dirty="0"/>
              <a:t>.</a:t>
            </a:r>
          </a:p>
          <a:p>
            <a:pPr algn="just"/>
            <a:endParaRPr lang="pl-PL" sz="2400" dirty="0"/>
          </a:p>
        </p:txBody>
      </p:sp>
      <p:sp>
        <p:nvSpPr>
          <p:cNvPr id="6" name="Prostokąt zaokrąglony 5"/>
          <p:cNvSpPr/>
          <p:nvPr/>
        </p:nvSpPr>
        <p:spPr>
          <a:xfrm>
            <a:off x="792001" y="4770625"/>
            <a:ext cx="11543048" cy="122019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endParaRPr lang="pl-PL" sz="2400" dirty="0" smtClean="0"/>
          </a:p>
          <a:p>
            <a:pPr lvl="0"/>
            <a:r>
              <a:rPr lang="pl-PL" sz="2300" dirty="0" smtClean="0"/>
              <a:t>Nie </a:t>
            </a:r>
            <a:r>
              <a:rPr lang="pl-PL" sz="2300" dirty="0"/>
              <a:t>masz </a:t>
            </a:r>
            <a:r>
              <a:rPr lang="pl-PL" sz="2300" dirty="0" smtClean="0"/>
              <a:t>innego </a:t>
            </a:r>
            <a:r>
              <a:rPr lang="pl-PL" sz="2300" dirty="0"/>
              <a:t>tytułu do ubezpieczeń społecznych.</a:t>
            </a:r>
          </a:p>
          <a:p>
            <a:pPr algn="just"/>
            <a:endParaRPr lang="pl-PL" sz="1800" dirty="0" smtClean="0"/>
          </a:p>
        </p:txBody>
      </p:sp>
      <p:sp>
        <p:nvSpPr>
          <p:cNvPr id="7" name="Prostokąt zaokrąglony 6"/>
          <p:cNvSpPr/>
          <p:nvPr/>
        </p:nvSpPr>
        <p:spPr>
          <a:xfrm>
            <a:off x="792001" y="6473631"/>
            <a:ext cx="11551734" cy="169691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endParaRPr lang="pl-PL" sz="2300" dirty="0" smtClean="0"/>
          </a:p>
          <a:p>
            <a:r>
              <a:rPr lang="pl-PL" sz="2300" dirty="0" smtClean="0"/>
              <a:t>Mieszkasz na terytorium Polski i jesteś obywatelem RP lub masz prawo czasowego             lub stałego pobytu na terytorium RP.</a:t>
            </a:r>
          </a:p>
          <a:p>
            <a:pPr lvl="0"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638337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345768" y="819480"/>
            <a:ext cx="468000" cy="57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rtl="0" latinLnBrk="1" hangingPunct="0"/>
            <a:endParaRPr lang="pl-PL" sz="24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4"/>
          </p:nvPr>
        </p:nvSpPr>
        <p:spPr>
          <a:xfrm>
            <a:off x="741760" y="484312"/>
            <a:ext cx="11521280" cy="1224136"/>
          </a:xfrm>
        </p:spPr>
        <p:txBody>
          <a:bodyPr/>
          <a:lstStyle/>
          <a:p>
            <a:pPr algn="ctr"/>
            <a:r>
              <a:rPr lang="pl-PL" sz="2400" dirty="0" smtClean="0">
                <a:latin typeface="+mn-lt"/>
                <a:ea typeface="Segoe UI Symbol" panose="020B0502040204020203" pitchFamily="34" charset="0"/>
              </a:rPr>
              <a:t>TARCZA ANTYKRYZYSOWA</a:t>
            </a:r>
          </a:p>
          <a:p>
            <a:pPr algn="ctr"/>
            <a:r>
              <a:rPr lang="pl-PL" sz="2400" dirty="0" smtClean="0">
                <a:latin typeface="+mn-lt"/>
                <a:ea typeface="Segoe UI Symbol" panose="020B0502040204020203" pitchFamily="34" charset="0"/>
              </a:rPr>
              <a:t>Świadczenie postojowe dla osób prowadzących działalność gospodarczą</a:t>
            </a:r>
          </a:p>
          <a:p>
            <a:endParaRPr lang="pl-PL" sz="2400" dirty="0"/>
          </a:p>
        </p:txBody>
      </p:sp>
      <p:sp>
        <p:nvSpPr>
          <p:cNvPr id="3" name="Prostokąt zaokrąglony 2"/>
          <p:cNvSpPr/>
          <p:nvPr/>
        </p:nvSpPr>
        <p:spPr>
          <a:xfrm>
            <a:off x="792000" y="1877208"/>
            <a:ext cx="11543048" cy="52212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sz="2400" b="1" dirty="0" smtClean="0"/>
              <a:t>Co zyskasz?</a:t>
            </a:r>
            <a:endParaRPr lang="pl-PL" sz="2400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792000" y="2946088"/>
            <a:ext cx="11543048" cy="174799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endParaRPr lang="pl-PL" sz="2400" dirty="0" smtClean="0"/>
          </a:p>
          <a:p>
            <a:pPr lvl="0"/>
            <a:r>
              <a:rPr lang="pl-PL" sz="2400" dirty="0" smtClean="0"/>
              <a:t>Otrzymasz </a:t>
            </a:r>
            <a:r>
              <a:rPr lang="pl-PL" sz="2400" dirty="0"/>
              <a:t>środki finansowe (2 080 zł albo 1 300 zł), które zrekompensują utratę</a:t>
            </a:r>
          </a:p>
          <a:p>
            <a:r>
              <a:rPr lang="pl-PL" sz="2400" dirty="0"/>
              <a:t>     przychodów z prowadzonej działalności. </a:t>
            </a:r>
          </a:p>
          <a:p>
            <a:endParaRPr lang="pl-PL" sz="2400" dirty="0"/>
          </a:p>
        </p:txBody>
      </p:sp>
      <p:sp>
        <p:nvSpPr>
          <p:cNvPr id="6" name="Prostokąt zaokrąglony 5"/>
          <p:cNvSpPr/>
          <p:nvPr/>
        </p:nvSpPr>
        <p:spPr>
          <a:xfrm>
            <a:off x="813768" y="5024651"/>
            <a:ext cx="11521280" cy="52212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pl-PL" sz="2400" dirty="0" smtClean="0"/>
              <a:t>Wypłatę </a:t>
            </a:r>
            <a:r>
              <a:rPr lang="pl-PL" sz="2400" dirty="0"/>
              <a:t>otrzymasz na rachunek bankowy nie więcej niż trzykrotnie.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813768" y="6091899"/>
            <a:ext cx="11521280" cy="52212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pl-PL" sz="2400" dirty="0"/>
              <a:t>Świadczenie jest </a:t>
            </a:r>
            <a:r>
              <a:rPr lang="pl-PL" sz="2400" dirty="0" smtClean="0"/>
              <a:t>nieopodatkowane i </a:t>
            </a:r>
            <a:r>
              <a:rPr lang="pl-PL" sz="2400" dirty="0"/>
              <a:t>nieoskładkowane. 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813768" y="7244027"/>
            <a:ext cx="11521280" cy="52212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pl-PL" sz="2400" dirty="0"/>
              <a:t>Ze świadczenia postojowego nie dokonuje się potrąceń i egzekucji.</a:t>
            </a:r>
          </a:p>
        </p:txBody>
      </p:sp>
    </p:spTree>
    <p:extLst>
      <p:ext uri="{BB962C8B-B14F-4D97-AF65-F5344CB8AC3E}">
        <p14:creationId xmlns:p14="http://schemas.microsoft.com/office/powerpoint/2010/main" val="15820652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345768" y="819480"/>
            <a:ext cx="468000" cy="57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rtl="0" latinLnBrk="1" hangingPunct="0"/>
            <a:endParaRPr lang="pl-PL" sz="24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4"/>
          </p:nvPr>
        </p:nvSpPr>
        <p:spPr>
          <a:xfrm>
            <a:off x="741760" y="484312"/>
            <a:ext cx="11521280" cy="1224136"/>
          </a:xfrm>
        </p:spPr>
        <p:txBody>
          <a:bodyPr/>
          <a:lstStyle/>
          <a:p>
            <a:pPr algn="ctr"/>
            <a:r>
              <a:rPr lang="pl-PL" sz="2400" dirty="0" smtClean="0">
                <a:latin typeface="+mn-lt"/>
                <a:ea typeface="Segoe UI Symbol" panose="020B0502040204020203" pitchFamily="34" charset="0"/>
              </a:rPr>
              <a:t>TARCZA ANTYKRYZYSOWA</a:t>
            </a:r>
          </a:p>
          <a:p>
            <a:pPr algn="ctr"/>
            <a:r>
              <a:rPr lang="pl-PL" sz="2400" dirty="0" smtClean="0">
                <a:latin typeface="+mn-lt"/>
                <a:ea typeface="Segoe UI Symbol" panose="020B0502040204020203" pitchFamily="34" charset="0"/>
              </a:rPr>
              <a:t>Świadczenie postojowe dla osób prowadzących działalność gospodarczą</a:t>
            </a:r>
          </a:p>
          <a:p>
            <a:endParaRPr lang="pl-PL" sz="2400" dirty="0"/>
          </a:p>
        </p:txBody>
      </p:sp>
      <p:sp>
        <p:nvSpPr>
          <p:cNvPr id="3" name="Prostokąt zaokrąglony 2"/>
          <p:cNvSpPr/>
          <p:nvPr/>
        </p:nvSpPr>
        <p:spPr>
          <a:xfrm>
            <a:off x="792000" y="1841657"/>
            <a:ext cx="11543048" cy="93075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pl-PL" sz="2400" b="1" u="sng" dirty="0"/>
              <a:t>wniosek o </a:t>
            </a:r>
            <a:r>
              <a:rPr lang="pl-PL" sz="2400" b="1" u="sng" dirty="0" smtClean="0"/>
              <a:t>świadczenie postojowe</a:t>
            </a:r>
          </a:p>
          <a:p>
            <a:pPr lvl="0"/>
            <a:r>
              <a:rPr lang="pl-PL" sz="2400" b="1" u="sng" dirty="0" smtClean="0"/>
              <a:t>(RSP-D</a:t>
            </a:r>
            <a:r>
              <a:rPr lang="pl-PL" sz="2400" b="1" dirty="0"/>
              <a:t>)</a:t>
            </a:r>
            <a:r>
              <a:rPr lang="pl-PL" sz="2400" dirty="0"/>
              <a:t> 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792000" y="2981197"/>
            <a:ext cx="11543048" cy="215661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endParaRPr lang="pl-PL" sz="2400" b="1" dirty="0" smtClean="0"/>
          </a:p>
          <a:p>
            <a:pPr lvl="0"/>
            <a:r>
              <a:rPr lang="pl-PL" sz="2400" b="1" dirty="0" smtClean="0"/>
              <a:t>Możesz złożyć </a:t>
            </a:r>
            <a:r>
              <a:rPr lang="pl-PL" sz="2400" b="1" dirty="0"/>
              <a:t>do Zakładu Ubezpieczeń </a:t>
            </a:r>
            <a:r>
              <a:rPr lang="pl-PL" sz="2400" b="1" dirty="0" smtClean="0"/>
              <a:t>Społecznych</a:t>
            </a:r>
          </a:p>
          <a:p>
            <a:pPr lvl="0"/>
            <a:r>
              <a:rPr lang="pl-PL" sz="2400" dirty="0" smtClean="0"/>
              <a:t>najpóźniej </a:t>
            </a:r>
            <a:r>
              <a:rPr lang="pl-PL" sz="2400" dirty="0"/>
              <a:t>w </a:t>
            </a:r>
            <a:r>
              <a:rPr lang="pl-PL" sz="2400" dirty="0" smtClean="0"/>
              <a:t>terminie 3 </a:t>
            </a:r>
            <a:r>
              <a:rPr lang="pl-PL" sz="2400" dirty="0"/>
              <a:t>miesięcy od miesiąca, w którym został zniesiony </a:t>
            </a:r>
            <a:endParaRPr lang="pl-PL" sz="2400" dirty="0" smtClean="0"/>
          </a:p>
          <a:p>
            <a:pPr lvl="0"/>
            <a:r>
              <a:rPr lang="pl-PL" sz="2400" dirty="0" smtClean="0"/>
              <a:t>ogłoszony </a:t>
            </a:r>
            <a:r>
              <a:rPr lang="pl-PL" sz="2400" dirty="0"/>
              <a:t>stan </a:t>
            </a:r>
            <a:r>
              <a:rPr lang="pl-PL" sz="2400" dirty="0" smtClean="0"/>
              <a:t>epidemii</a:t>
            </a:r>
          </a:p>
          <a:p>
            <a:pPr lvl="0"/>
            <a:endParaRPr lang="pl-PL" sz="2400" dirty="0"/>
          </a:p>
        </p:txBody>
      </p:sp>
      <p:sp>
        <p:nvSpPr>
          <p:cNvPr id="18" name="Prostokąt zaokrąglony 17"/>
          <p:cNvSpPr/>
          <p:nvPr/>
        </p:nvSpPr>
        <p:spPr>
          <a:xfrm>
            <a:off x="813768" y="5385374"/>
            <a:ext cx="11521280" cy="215661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pl-PL" sz="2400" b="1" dirty="0" smtClean="0"/>
          </a:p>
          <a:p>
            <a:r>
              <a:rPr lang="pl-PL" sz="2400" b="1" dirty="0" smtClean="0"/>
              <a:t>Aby </a:t>
            </a:r>
            <a:r>
              <a:rPr lang="pl-PL" sz="2400" b="1" dirty="0"/>
              <a:t>skorzystać ze wsparcia po raz </a:t>
            </a:r>
            <a:r>
              <a:rPr lang="pl-PL" sz="2400" b="1" dirty="0" smtClean="0"/>
              <a:t>kolejny:</a:t>
            </a:r>
            <a:endParaRPr lang="pl-PL" sz="2400" dirty="0"/>
          </a:p>
          <a:p>
            <a:r>
              <a:rPr lang="pl-PL" sz="2400" smtClean="0"/>
              <a:t>musisz </a:t>
            </a:r>
            <a:r>
              <a:rPr lang="pl-PL" sz="2400" dirty="0"/>
              <a:t>złożyć oświadczenie, że Twoja sytuacja materialna </a:t>
            </a:r>
            <a:r>
              <a:rPr lang="pl-PL" sz="2400" dirty="0" smtClean="0"/>
              <a:t>wykazana                                 </a:t>
            </a:r>
            <a:r>
              <a:rPr lang="pl-PL" sz="2400" dirty="0"/>
              <a:t>we wcześniejszym wniosku nie uległa </a:t>
            </a:r>
            <a:r>
              <a:rPr lang="pl-PL" sz="2400" dirty="0" smtClean="0"/>
              <a:t>poprawie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469667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2148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60608_prezentacja PLAN B">
  <a:themeElements>
    <a:clrScheme name="ZUS">
      <a:dk1>
        <a:srgbClr val="003D6E"/>
      </a:dk1>
      <a:lt1>
        <a:srgbClr val="FFFFFF"/>
      </a:lt1>
      <a:dk2>
        <a:srgbClr val="000000"/>
      </a:dk2>
      <a:lt2>
        <a:srgbClr val="FFFFFF"/>
      </a:lt2>
      <a:accent1>
        <a:srgbClr val="00993F"/>
      </a:accent1>
      <a:accent2>
        <a:srgbClr val="BEC3CE"/>
      </a:accent2>
      <a:accent3>
        <a:srgbClr val="E1B34F"/>
      </a:accent3>
      <a:accent4>
        <a:srgbClr val="3F84D2"/>
      </a:accent4>
      <a:accent5>
        <a:srgbClr val="F05E5E"/>
      </a:accent5>
      <a:accent6>
        <a:srgbClr val="773F9B"/>
      </a:accent6>
      <a:hlink>
        <a:srgbClr val="0000FF"/>
      </a:hlink>
      <a:folHlink>
        <a:srgbClr val="FF00FF"/>
      </a:folHlink>
    </a:clrScheme>
    <a:fontScheme name="ZUS">
      <a:majorFont>
        <a:latin typeface="Lato Bold"/>
        <a:ea typeface="Helvetica Light"/>
        <a:cs typeface="Helvetica Light"/>
      </a:majorFont>
      <a:minorFont>
        <a:latin typeface="Lato"/>
        <a:ea typeface="Helvetica Light"/>
        <a:cs typeface="Helvetica Light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160608_prezentacja PLAN B</Template>
  <TotalTime>23482</TotalTime>
  <Words>857</Words>
  <Application>Microsoft Office PowerPoint</Application>
  <PresentationFormat>Niestandardowy</PresentationFormat>
  <Paragraphs>61</Paragraphs>
  <Slides>7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7" baseType="lpstr">
      <vt:lpstr>Arial</vt:lpstr>
      <vt:lpstr>Helvetica Neue</vt:lpstr>
      <vt:lpstr>Lato</vt:lpstr>
      <vt:lpstr>Wingdings</vt:lpstr>
      <vt:lpstr>Lato Bold</vt:lpstr>
      <vt:lpstr>Lato Light</vt:lpstr>
      <vt:lpstr>Helvetica Light</vt:lpstr>
      <vt:lpstr>Calibri</vt:lpstr>
      <vt:lpstr>Segoe UI Symbol</vt:lpstr>
      <vt:lpstr>160608_prezentacja PLAN B</vt:lpstr>
      <vt:lpstr>                                                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ZUS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Senatorska PLAN B</dc:title>
  <dc:creator>Fidos, Piotr</dc:creator>
  <cp:lastModifiedBy>Janowicz, Renata</cp:lastModifiedBy>
  <cp:revision>1475</cp:revision>
  <cp:lastPrinted>2020-04-21T08:13:57Z</cp:lastPrinted>
  <dcterms:created xsi:type="dcterms:W3CDTF">2016-06-09T09:47:05Z</dcterms:created>
  <dcterms:modified xsi:type="dcterms:W3CDTF">2020-05-07T10:06:24Z</dcterms:modified>
</cp:coreProperties>
</file>