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sldIdLst>
    <p:sldId id="256" r:id="rId2"/>
    <p:sldId id="341" r:id="rId3"/>
    <p:sldId id="320" r:id="rId4"/>
    <p:sldId id="378" r:id="rId5"/>
    <p:sldId id="377" r:id="rId6"/>
    <p:sldId id="379" r:id="rId7"/>
    <p:sldId id="363" r:id="rId8"/>
    <p:sldId id="381" r:id="rId9"/>
    <p:sldId id="382" r:id="rId10"/>
    <p:sldId id="344" r:id="rId11"/>
    <p:sldId id="351" r:id="rId12"/>
    <p:sldId id="384" r:id="rId13"/>
    <p:sldId id="385" r:id="rId14"/>
    <p:sldId id="346" r:id="rId15"/>
    <p:sldId id="350" r:id="rId16"/>
    <p:sldId id="349" r:id="rId17"/>
    <p:sldId id="345" r:id="rId18"/>
    <p:sldId id="353" r:id="rId19"/>
    <p:sldId id="354" r:id="rId20"/>
    <p:sldId id="391" r:id="rId21"/>
    <p:sldId id="393" r:id="rId22"/>
    <p:sldId id="394" r:id="rId23"/>
    <p:sldId id="355" r:id="rId24"/>
    <p:sldId id="395" r:id="rId25"/>
    <p:sldId id="356" r:id="rId26"/>
    <p:sldId id="359" r:id="rId27"/>
    <p:sldId id="357" r:id="rId28"/>
    <p:sldId id="400" r:id="rId29"/>
    <p:sldId id="389" r:id="rId30"/>
    <p:sldId id="396" r:id="rId31"/>
    <p:sldId id="397" r:id="rId32"/>
    <p:sldId id="364" r:id="rId33"/>
    <p:sldId id="399" r:id="rId34"/>
    <p:sldId id="365" r:id="rId35"/>
    <p:sldId id="366" r:id="rId36"/>
    <p:sldId id="367" r:id="rId37"/>
    <p:sldId id="370" r:id="rId38"/>
    <p:sldId id="372" r:id="rId39"/>
    <p:sldId id="373" r:id="rId40"/>
    <p:sldId id="374" r:id="rId41"/>
    <p:sldId id="295" r:id="rId42"/>
  </p:sldIdLst>
  <p:sldSz cx="20104100" cy="11309350"/>
  <p:notesSz cx="20104100" cy="1130935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Liberation Sans" panose="020B0604020202020204" charset="0"/>
      <p:regular r:id="rId48"/>
      <p:bold r:id="rId49"/>
      <p:italic r:id="rId50"/>
      <p:boldItalic r:id="rId51"/>
    </p:embeddedFont>
    <p:embeddedFont>
      <p:font typeface="Liberation Serif" panose="020B0604020202020204" charset="0"/>
      <p:regular r:id="rId52"/>
      <p:bold r:id="rId53"/>
      <p:italic r:id="rId54"/>
      <p:boldItalic r:id="rId55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" initials="A" lastIdx="1" clrIdx="0">
    <p:extLst>
      <p:ext uri="{19B8F6BF-5375-455C-9EA6-DF929625EA0E}">
        <p15:presenceInfo xmlns:p15="http://schemas.microsoft.com/office/powerpoint/2012/main" userId="Adr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130"/>
    <a:srgbClr val="8D7D33"/>
    <a:srgbClr val="C48B0E"/>
    <a:srgbClr val="D1D1D1"/>
    <a:srgbClr val="404041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307" autoAdjust="0"/>
  </p:normalViewPr>
  <p:slideViewPr>
    <p:cSldViewPr>
      <p:cViewPr varScale="1">
        <p:scale>
          <a:sx n="41" d="100"/>
          <a:sy n="41" d="100"/>
        </p:scale>
        <p:origin x="532" y="32"/>
      </p:cViewPr>
      <p:guideLst>
        <p:guide orient="horz" pos="2880"/>
        <p:guide pos="216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DF2D2-88F1-4C78-A29E-493D2C905236}" type="datetimeFigureOut">
              <a:rPr lang="pl-PL" smtClean="0"/>
              <a:t>03.04.2020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712D-275A-4538-85E2-012847B4CE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2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08712D-275A-4538-85E2-012847B4CEF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41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5143" y="906386"/>
            <a:ext cx="8753812" cy="93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48A10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40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48A10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C48A10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7571895" y="2001405"/>
            <a:ext cx="12532360" cy="6488430"/>
          </a:xfrm>
          <a:custGeom>
            <a:avLst/>
            <a:gdLst/>
            <a:ahLst/>
            <a:cxnLst/>
            <a:rect l="l" t="t" r="r" b="b"/>
            <a:pathLst>
              <a:path w="12532360" h="6488430">
                <a:moveTo>
                  <a:pt x="0" y="6487917"/>
                </a:moveTo>
                <a:lnTo>
                  <a:pt x="12532194" y="6487917"/>
                </a:lnTo>
                <a:lnTo>
                  <a:pt x="12532194" y="0"/>
                </a:lnTo>
                <a:lnTo>
                  <a:pt x="0" y="0"/>
                </a:lnTo>
                <a:lnTo>
                  <a:pt x="0" y="6487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56725" y="2158478"/>
            <a:ext cx="12611735" cy="6446520"/>
          </a:xfrm>
          <a:custGeom>
            <a:avLst/>
            <a:gdLst/>
            <a:ahLst/>
            <a:cxnLst/>
            <a:rect l="l" t="t" r="r" b="b"/>
            <a:pathLst>
              <a:path w="12611735" h="6446520">
                <a:moveTo>
                  <a:pt x="12611228" y="6446023"/>
                </a:moveTo>
                <a:lnTo>
                  <a:pt x="0" y="6446023"/>
                </a:lnTo>
                <a:lnTo>
                  <a:pt x="0" y="0"/>
                </a:lnTo>
                <a:lnTo>
                  <a:pt x="12611228" y="0"/>
                </a:lnTo>
                <a:lnTo>
                  <a:pt x="12611228" y="6446023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571895" y="2001405"/>
            <a:ext cx="12532360" cy="6488430"/>
          </a:xfrm>
          <a:custGeom>
            <a:avLst/>
            <a:gdLst/>
            <a:ahLst/>
            <a:cxnLst/>
            <a:rect l="l" t="t" r="r" b="b"/>
            <a:pathLst>
              <a:path w="12532360" h="6488430">
                <a:moveTo>
                  <a:pt x="0" y="6487917"/>
                </a:moveTo>
                <a:lnTo>
                  <a:pt x="12532194" y="6487917"/>
                </a:lnTo>
                <a:lnTo>
                  <a:pt x="12532194" y="0"/>
                </a:lnTo>
                <a:lnTo>
                  <a:pt x="0" y="0"/>
                </a:lnTo>
                <a:lnTo>
                  <a:pt x="0" y="6487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550963" y="8489852"/>
            <a:ext cx="12553315" cy="0"/>
          </a:xfrm>
          <a:custGeom>
            <a:avLst/>
            <a:gdLst/>
            <a:ahLst/>
            <a:cxnLst/>
            <a:rect l="l" t="t" r="r" b="b"/>
            <a:pathLst>
              <a:path w="12553315">
                <a:moveTo>
                  <a:pt x="0" y="0"/>
                </a:moveTo>
                <a:lnTo>
                  <a:pt x="12553136" y="0"/>
                </a:lnTo>
              </a:path>
            </a:pathLst>
          </a:custGeom>
          <a:ln w="41910">
            <a:solidFill>
              <a:srgbClr val="C48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571905" y="2022377"/>
            <a:ext cx="0" cy="6446520"/>
          </a:xfrm>
          <a:custGeom>
            <a:avLst/>
            <a:gdLst/>
            <a:ahLst/>
            <a:cxnLst/>
            <a:rect l="l" t="t" r="r" b="b"/>
            <a:pathLst>
              <a:path h="6446520">
                <a:moveTo>
                  <a:pt x="0" y="0"/>
                </a:moveTo>
                <a:lnTo>
                  <a:pt x="0" y="6446520"/>
                </a:lnTo>
              </a:path>
            </a:pathLst>
          </a:custGeom>
          <a:ln w="41883">
            <a:solidFill>
              <a:srgbClr val="C48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550963" y="2001422"/>
            <a:ext cx="12553315" cy="0"/>
          </a:xfrm>
          <a:custGeom>
            <a:avLst/>
            <a:gdLst/>
            <a:ahLst/>
            <a:cxnLst/>
            <a:rect l="l" t="t" r="r" b="b"/>
            <a:pathLst>
              <a:path w="12553315">
                <a:moveTo>
                  <a:pt x="0" y="0"/>
                </a:moveTo>
                <a:lnTo>
                  <a:pt x="12553136" y="0"/>
                </a:lnTo>
              </a:path>
            </a:pathLst>
          </a:custGeom>
          <a:ln w="41909">
            <a:solidFill>
              <a:srgbClr val="C48A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59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0820" y="906386"/>
            <a:ext cx="17022459" cy="183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C48A10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73593" y="4487610"/>
            <a:ext cx="13356912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0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rgbClr val="404041"/>
                </a:solidFill>
                <a:latin typeface="Liberation Serif"/>
                <a:cs typeface="Liberation Serif"/>
              </a:defRPr>
            </a:lvl1pPr>
          </a:lstStyle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‹#›</a:t>
            </a:fld>
            <a:r>
              <a:rPr spc="130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a.gov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ca.gov.pl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5345F197-FB49-4556-90E6-F59145474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992" y="3757083"/>
            <a:ext cx="12954000" cy="51126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865033" y="4533855"/>
            <a:ext cx="15392400" cy="2241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1113" algn="l">
              <a:lnSpc>
                <a:spcPct val="100000"/>
              </a:lnSpc>
              <a:spcBef>
                <a:spcPts val="100"/>
              </a:spcBef>
            </a:pPr>
            <a:r>
              <a:rPr lang="pl-PL" sz="4800" b="1" spc="-5" dirty="0">
                <a:solidFill>
                  <a:srgbClr val="535130"/>
                </a:solidFill>
              </a:rPr>
              <a:t>Jak wykorzystać instrumenty rynku pracy </a:t>
            </a:r>
          </a:p>
          <a:p>
            <a:pPr marR="5080" indent="11113" algn="l">
              <a:lnSpc>
                <a:spcPct val="100000"/>
              </a:lnSpc>
              <a:spcBef>
                <a:spcPts val="100"/>
              </a:spcBef>
            </a:pPr>
            <a:r>
              <a:rPr lang="pl-PL" sz="4800" b="1" spc="-5" dirty="0">
                <a:solidFill>
                  <a:srgbClr val="535130"/>
                </a:solidFill>
              </a:rPr>
              <a:t>przewidziane w "Tarczy antykryzysowej"?</a:t>
            </a:r>
          </a:p>
          <a:p>
            <a:pPr marR="5080" indent="11113" algn="l">
              <a:lnSpc>
                <a:spcPct val="100000"/>
              </a:lnSpc>
              <a:spcBef>
                <a:spcPts val="100"/>
              </a:spcBef>
            </a:pPr>
            <a:r>
              <a:rPr lang="pl-PL" sz="4800" spc="-5" dirty="0">
                <a:solidFill>
                  <a:srgbClr val="8D7D33"/>
                </a:solidFill>
              </a:rPr>
              <a:t>Wyzwania dla pracodawcy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61233" y="9767573"/>
            <a:ext cx="9304966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25"/>
              </a:spcBef>
            </a:pPr>
            <a:r>
              <a:rPr lang="pl-PL" sz="1950" spc="50" dirty="0">
                <a:solidFill>
                  <a:srgbClr val="404041"/>
                </a:solidFill>
                <a:latin typeface="Liberation Sans"/>
                <a:cs typeface="Liberation Sans"/>
              </a:rPr>
              <a:t>Adrian Prusik</a:t>
            </a:r>
            <a:endParaRPr lang="pl-PL" sz="1950" spc="130" dirty="0">
              <a:solidFill>
                <a:srgbClr val="404041"/>
              </a:solidFill>
              <a:latin typeface="Liberation Sans"/>
              <a:cs typeface="Liberation Sans"/>
            </a:endParaRPr>
          </a:p>
          <a:p>
            <a:pPr marL="12700" algn="ctr">
              <a:spcBef>
                <a:spcPts val="125"/>
              </a:spcBef>
            </a:pPr>
            <a:r>
              <a:rPr lang="pl-PL" sz="1950" spc="85" dirty="0">
                <a:solidFill>
                  <a:srgbClr val="404041"/>
                </a:solidFill>
                <a:latin typeface="Liberation Sans"/>
                <a:cs typeface="Liberation Sans"/>
              </a:rPr>
              <a:t>Warszawa, 02.04.</a:t>
            </a:r>
            <a:r>
              <a:rPr lang="pl-PL" sz="1950" spc="55" dirty="0">
                <a:solidFill>
                  <a:srgbClr val="404041"/>
                </a:solidFill>
                <a:latin typeface="Liberation Sans"/>
                <a:cs typeface="Liberation Sans"/>
              </a:rPr>
              <a:t>2020</a:t>
            </a:r>
            <a:r>
              <a:rPr sz="1950" spc="210" dirty="0">
                <a:solidFill>
                  <a:srgbClr val="404041"/>
                </a:solidFill>
                <a:latin typeface="Liberation Sans"/>
                <a:cs typeface="Liberation Sans"/>
              </a:rPr>
              <a:t> </a:t>
            </a:r>
            <a:r>
              <a:rPr sz="1950" spc="-15" dirty="0">
                <a:solidFill>
                  <a:srgbClr val="404041"/>
                </a:solidFill>
                <a:latin typeface="Liberation Sans"/>
                <a:cs typeface="Liberation Sans"/>
              </a:rPr>
              <a:t>r</a:t>
            </a:r>
            <a:r>
              <a:rPr lang="pl-PL" sz="1950" spc="-15" dirty="0">
                <a:solidFill>
                  <a:srgbClr val="404041"/>
                </a:solidFill>
                <a:latin typeface="Liberation Sans"/>
                <a:cs typeface="Liberation Sans"/>
              </a:rPr>
              <a:t>.</a:t>
            </a:r>
            <a:endParaRPr sz="1950" dirty="0">
              <a:latin typeface="Liberation Sans"/>
              <a:cs typeface="Liberation Sa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1BAD1-C658-5245-B829-3E046CE18A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877" y="810198"/>
            <a:ext cx="7724132" cy="3368675"/>
          </a:xfrm>
          <a:prstGeom prst="rect">
            <a:avLst/>
          </a:prstGeom>
        </p:spPr>
      </p:pic>
      <p:sp>
        <p:nvSpPr>
          <p:cNvPr id="14" name="L-Shape 13">
            <a:extLst>
              <a:ext uri="{FF2B5EF4-FFF2-40B4-BE49-F238E27FC236}">
                <a16:creationId xmlns:a16="http://schemas.microsoft.com/office/drawing/2014/main" id="{EA90F944-BBF5-E743-A6FD-EA0B30986A86}"/>
              </a:ext>
            </a:extLst>
          </p:cNvPr>
          <p:cNvSpPr/>
          <p:nvPr/>
        </p:nvSpPr>
        <p:spPr>
          <a:xfrm>
            <a:off x="3435992" y="4968875"/>
            <a:ext cx="12483458" cy="2111447"/>
          </a:xfrm>
          <a:prstGeom prst="corner">
            <a:avLst>
              <a:gd name="adj1" fmla="val 10784"/>
              <a:gd name="adj2" fmla="val 8170"/>
            </a:avLst>
          </a:prstGeom>
          <a:solidFill>
            <a:srgbClr val="8D7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10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07657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Przestój ekonomiczny, czyli co?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309284" y="2606675"/>
            <a:ext cx="16627456" cy="647164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Czy przestój oznacza wyłącznie okres niewykonywania pracy?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44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Definicja przestoju ekonomicznego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„przestój ekonomiczny - </a:t>
            </a:r>
            <a:r>
              <a:rPr lang="pl-PL" sz="2800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okres niewykonywania pracy przez pracownika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 przyczyn niedotyczących pracownika pozostającego w gotowości do pracy” – art. 2 pkt. 1 o szczególnych rozwiązaniach związanych z ochroną miejsc pracy w zw. z art. 15g ust. 5 ustawy COVID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ALE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11 ustawy COVID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800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Warunki i tryb wykonywania pracy w okresie przestoju ekonomicznego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lub obniżonego wymiaru czasu pracy ustala się w porozumieniu (…)”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7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11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56425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Wprowadzenie przestoju ekonomicznego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37833" y="2313758"/>
            <a:ext cx="16627456" cy="4019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Sposób wprowadzenia 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Możliwe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tylko w drodze porozumienia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zawartego między pracodawcą a reprezentantami pracowników.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Reprezentacja pracowników stanowią organizacje związkowe lub niezwiązkowych przedstawicieli pracowników wyłonionych w trybie przyjętym u pracodawcy.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74559FE-F119-46C0-BEC5-BCDC95ED4BAD}"/>
              </a:ext>
            </a:extLst>
          </p:cNvPr>
          <p:cNvSpPr txBox="1"/>
          <p:nvPr/>
        </p:nvSpPr>
        <p:spPr>
          <a:xfrm>
            <a:off x="2154767" y="6095045"/>
            <a:ext cx="16627456" cy="42428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Treść porozumienia: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Określenie grup zawodowych objętych przestojem ekonomicznym.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Określenie okresu, przez jaki obowiązują rozwiązania dotyczące przestoju ekonomicznego.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Inne warunki związane z trybem wprowadzenia i wykonywaniem pracy w okresie przestoju.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2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12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59" y="1254217"/>
            <a:ext cx="1601512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Wprowadzenie przestoju ekonomicznego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59" y="2657083"/>
            <a:ext cx="16627456" cy="573298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może samodzielnie wprowadzić przestoju ekonomicznego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(i obniżenia wynagrodzeń pracowniczych bez zgody organizacji związkowych albo reprezentacji pracowników).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Brak możliwości samodzielnego wprowadzenia przestoju ekonomicznego oznacza, że przedsiębiorca nie może skorzystać z dofinansowania przewidzianego w ustawie COVID.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sytuacji konieczności wstrzymania działalności, przestój wprowadzony samodzielnie przez pracodawcę nie będzie przestojem ekonomicznym w rozumieniu ustawy COVID.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Czy przestój jest warunkowany zdefiniowanym w ustawie COVID spadkiem obrotów gospodarczych?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4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13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866150" y="887344"/>
            <a:ext cx="171665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Skutki przestoju dla pracodawcy i pracowników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2646563"/>
            <a:ext cx="16627456" cy="4550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32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Konsekwencje </a:t>
            </a:r>
            <a:r>
              <a:rPr lang="pl-PL" sz="32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natury ekonomicznej</a:t>
            </a:r>
            <a:r>
              <a:rPr lang="pl-PL" sz="32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dla pracodawcy: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32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uprawnienie do obniżenie wysokości wynagrodzenia pracowników;</a:t>
            </a: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publiczne wysokości wynagrodzenia pracowników w okresie przestoju ekonomicznego.</a:t>
            </a:r>
          </a:p>
          <a:p>
            <a:pPr marL="927100" lvl="2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927100" lvl="2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lvl="1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1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14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1947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Obniżenie wynagrodzenia w okresie przestoju ekonomicznego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89243" y="3368675"/>
            <a:ext cx="16627456" cy="7433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6.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„Pracownikowi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objętemu przestojem ekonomicznym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wypłaca wynagrodzenie obniżone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więcej niż o 50%,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niższe jednak niż w wysokości minimalnego wynagrodzenia za pracę ustalanego na podstawie przepisów o minimalnym wynagrodzeniu za pracę, z uwzględnieniem wymiaru czasu pracy.”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okresie przestoju ekonomicznego COVID możliwe jest obniżenie wynagrodzenia pracownika,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więcej niż o 50%.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Obniżenie nie może spowodować obniżenia wynagrodzenia poniżej progu minimalnego wynagrodzenia.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„z uwzględnieniem wymiaru czasu pracy” – próg minimalny zależy od wymiaru etatu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Niezależne od świadczeń z Funduszu Gwarantowanych Świadczeń Pracowniczych.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b="1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15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Dofinansowanie z Funduszu Gwarantowanych Świadczeń Pracowniczych 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3292475"/>
            <a:ext cx="16627456" cy="4019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Rodzaje świadczenia: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do wynagrodzenia pracownika wypłacane w okresie przestoju ekonomicznego w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wysokości 50% minimalnego wynagrodzenia z uwzględnieniem wymiaru czasu pracy danego pracownika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Środki z Funduszu na opłacanie składek na ubezpieczenia społeczne od przyznanych świadczeń.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74559FE-F119-46C0-BEC5-BCDC95ED4BAD}"/>
              </a:ext>
            </a:extLst>
          </p:cNvPr>
          <p:cNvSpPr txBox="1"/>
          <p:nvPr/>
        </p:nvSpPr>
        <p:spPr>
          <a:xfrm>
            <a:off x="2127250" y="7018944"/>
            <a:ext cx="16627456" cy="15805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Ograniczenie: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Brak dofinansowania do wynagrodzeń przekraczających 3-krotność przeciętnego wynagrodzenia.</a:t>
            </a:r>
          </a:p>
        </p:txBody>
      </p:sp>
    </p:spTree>
    <p:extLst>
      <p:ext uri="{BB962C8B-B14F-4D97-AF65-F5344CB8AC3E}">
        <p14:creationId xmlns:p14="http://schemas.microsoft.com/office/powerpoint/2010/main" val="94314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16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Dofinansowanie z Funduszu Gwarantowanych Świadczeń Pracowniczych 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3292475"/>
            <a:ext cx="16627456" cy="49071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Warunek otrzymania świadczenia: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Uwarunkowane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spadkiem obrotów gospodarczych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 nie może zalegać w regulowaniu zobowiązań podatkowych ani składek na obowiązkowe ubezpieczenia społeczne, zdrowotne oraz na FP, FGŚP oraz FS. Niezaleganie ma dotyczyć okresu do końca trzeciego kwartału 2019 roku.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mogą zachodzić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przesłanki do ogłoszenia upadłości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74559FE-F119-46C0-BEC5-BCDC95ED4BAD}"/>
              </a:ext>
            </a:extLst>
          </p:cNvPr>
          <p:cNvSpPr txBox="1"/>
          <p:nvPr/>
        </p:nvSpPr>
        <p:spPr>
          <a:xfrm>
            <a:off x="2127250" y="7018944"/>
            <a:ext cx="16627456" cy="202427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Sposób otrzymania świadczenia: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Złożenie przez Pracodawcę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wniosku o przyznanie świadczeń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Wniosek może być złożony w postaci elektronicznej poprzez stronę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  <a:hlinkClick r:id="rId3"/>
              </a:rPr>
              <a:t>www.praca.gov.pl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174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17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2899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Spadek obrotów gospodarczych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355850" y="2609566"/>
            <a:ext cx="16627456" cy="71000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3600" b="1" u="sng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„Spadek sprzedaży towarów lub usług w ujęciu ilościowym lub jakościowym”</a:t>
            </a:r>
            <a:endParaRPr lang="pl-PL" sz="36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mniej niż o 15%, liczone jako stosunek łącznych obrotów w ciągu dwóch dowolnych miesięcy (od 1.1.2020 do dnia złożenia wniosku) do dwóch analogicznych miesięcy z roku 2019.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mniej niż o 25% w porównaniu dowolnego miesiąca (po 1.1.2020 do dnia złożenia wniosku) do miesiąca poprzedniego.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obydwu przypadkach możliwe jest porównywanie okresów rozpoczynających się w trakcie miesiąca kalendarzowego.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DFF6E3-8A63-46D7-8897-C5A0ED278622}"/>
              </a:ext>
            </a:extLst>
          </p:cNvPr>
          <p:cNvSpPr/>
          <p:nvPr/>
        </p:nvSpPr>
        <p:spPr>
          <a:xfrm>
            <a:off x="5494369" y="3825875"/>
            <a:ext cx="9046066" cy="1523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2. Obniżenie wymiaru czasu pracy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D5A93-FF62-3A43-856F-93AB4D4D6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C52880B6-ADAD-4F51-BFEE-0893205FF0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18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20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19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2127250" y="735272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Obniżenie wymiaru czasu pracy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1944364"/>
            <a:ext cx="16627456" cy="74206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36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Co mówią przepisy?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8. </a:t>
            </a:r>
            <a:r>
              <a:rPr lang="pl-PL" sz="2400" b="1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Przedsiębiorca, o którym mowa w ust. 1,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może obniżyć wymiar czasu pracy o 20%, nie więcej niż do 0,5 etatu, z zastrzeżeniem, że wynagrodzenie nie może być niższe niż minimalne wynagrodzenie za pracę ustalane na podstawie przepisów o minimalnym wynagrodzeniu za pracę, z uwzględnieniem wymiaru czasu pracy.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1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:</a:t>
            </a:r>
            <a:r>
              <a:rPr lang="pl-PL" sz="24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 w rozumieniu art. 4 ust. 1 lub 2 ustawy z dnia 6 marca 2018 r. - Prawo przedsiębiorców, u którego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wystąpił spadek obrotów gospodarczych w następstwie wystąpienia COVID-19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(…).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9: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Przez spadek obrotów gospodarczych rozumie się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spadek sprzedaży towarów lub usług, w ujęciu ilościowym lub wartościowym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1) nie mniej niż o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15%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obliczony jako stosunek łącznych obrotów w ciągu dowolnie wskazanych 2 kolejnych miesięcy kalendarzowych,(…) porównaniu do łącznych obrotów z analogicznych 2 kolejnych miesięcy kalendarzowych roku poprzedniego (…) lub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2) nie mniej niż o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25%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obliczony jako stosunek obrotów z dowolnie wskazanego miesiąca kalendarzowego, przypadającego po dniu 1 stycznia 2020 r. (…), w porównaniu do obrotów z miesiąca poprzedniego (…).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9220C88F-135A-4189-86B6-E42418AE63E4}"/>
              </a:ext>
            </a:extLst>
          </p:cNvPr>
          <p:cNvSpPr/>
          <p:nvPr/>
        </p:nvSpPr>
        <p:spPr>
          <a:xfrm>
            <a:off x="8905746" y="3674430"/>
            <a:ext cx="16002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B3A12D1F-E759-409D-959E-36D056588453}"/>
              </a:ext>
            </a:extLst>
          </p:cNvPr>
          <p:cNvSpPr/>
          <p:nvPr/>
        </p:nvSpPr>
        <p:spPr>
          <a:xfrm>
            <a:off x="8915572" y="5643407"/>
            <a:ext cx="16002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2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id="{4CCC7AD5-2B52-4053-9350-DD17AFD52490}"/>
              </a:ext>
            </a:extLst>
          </p:cNvPr>
          <p:cNvSpPr/>
          <p:nvPr/>
        </p:nvSpPr>
        <p:spPr>
          <a:xfrm>
            <a:off x="0" y="10324261"/>
            <a:ext cx="20099655" cy="984885"/>
          </a:xfrm>
          <a:custGeom>
            <a:avLst/>
            <a:gdLst/>
            <a:ahLst/>
            <a:cxnLst/>
            <a:rect l="l" t="t" r="r" b="b"/>
            <a:pathLst>
              <a:path w="20099655" h="984884">
                <a:moveTo>
                  <a:pt x="0" y="984294"/>
                </a:moveTo>
                <a:lnTo>
                  <a:pt x="20099126" y="984294"/>
                </a:lnTo>
                <a:lnTo>
                  <a:pt x="20099126" y="0"/>
                </a:lnTo>
                <a:lnTo>
                  <a:pt x="0" y="0"/>
                </a:lnTo>
                <a:lnTo>
                  <a:pt x="0" y="984294"/>
                </a:lnTo>
                <a:close/>
              </a:path>
            </a:pathLst>
          </a:custGeom>
          <a:solidFill>
            <a:srgbClr val="535130"/>
          </a:solidFill>
        </p:spPr>
        <p:txBody>
          <a:bodyPr wrap="square" lIns="0" tIns="0" rIns="0" bIns="0" rtlCol="0"/>
          <a:lstStyle/>
          <a:p>
            <a:endParaRPr>
              <a:solidFill>
                <a:srgbClr val="8D7D33"/>
              </a:solidFill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42007CC8-8694-4C01-A728-A0CBA83CD432}"/>
              </a:ext>
            </a:extLst>
          </p:cNvPr>
          <p:cNvSpPr txBox="1"/>
          <p:nvPr/>
        </p:nvSpPr>
        <p:spPr>
          <a:xfrm>
            <a:off x="19310132" y="10369752"/>
            <a:ext cx="490855" cy="687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50" spc="195" dirty="0">
                <a:solidFill>
                  <a:srgbClr val="FFFFFF"/>
                </a:solidFill>
                <a:latin typeface="Liberation Serif"/>
                <a:cs typeface="Liberation Serif"/>
              </a:rPr>
              <a:t>2.</a:t>
            </a:r>
            <a:endParaRPr sz="4350" dirty="0">
              <a:latin typeface="Liberation Serif"/>
              <a:cs typeface="Liberation Serif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6419C88-2242-4526-A1B3-B3BC5C03E9AA}"/>
              </a:ext>
            </a:extLst>
          </p:cNvPr>
          <p:cNvSpPr txBox="1"/>
          <p:nvPr/>
        </p:nvSpPr>
        <p:spPr>
          <a:xfrm>
            <a:off x="2455683" y="10405818"/>
            <a:ext cx="5459730" cy="628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50" spc="-20" dirty="0">
                <a:solidFill>
                  <a:schemeClr val="bg1"/>
                </a:solidFill>
                <a:latin typeface="Liberation Serif"/>
                <a:cs typeface="Liberation Serif"/>
              </a:rPr>
              <a:t>www.</a:t>
            </a:r>
            <a:r>
              <a:rPr lang="pl-PL" sz="3950" spc="-20" dirty="0" err="1">
                <a:solidFill>
                  <a:schemeClr val="bg1"/>
                </a:solidFill>
                <a:latin typeface="Liberation Serif"/>
                <a:cs typeface="Liberation Serif"/>
              </a:rPr>
              <a:t>wojewodka</a:t>
            </a:r>
            <a:r>
              <a:rPr sz="3950" spc="-20" dirty="0">
                <a:solidFill>
                  <a:schemeClr val="bg1"/>
                </a:solidFill>
                <a:latin typeface="Liberation Serif"/>
                <a:cs typeface="Liberation Serif"/>
              </a:rPr>
              <a:t>.pl</a:t>
            </a:r>
            <a:endParaRPr sz="3950" dirty="0">
              <a:solidFill>
                <a:schemeClr val="bg1"/>
              </a:solidFill>
              <a:latin typeface="Liberation Serif"/>
              <a:cs typeface="Liberation Serif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9271EF1B-5B1B-4DB0-828E-EA4A334FE99E}"/>
              </a:ext>
            </a:extLst>
          </p:cNvPr>
          <p:cNvSpPr txBox="1">
            <a:spLocks/>
          </p:cNvSpPr>
          <p:nvPr/>
        </p:nvSpPr>
        <p:spPr>
          <a:xfrm>
            <a:off x="1440484" y="1881815"/>
            <a:ext cx="7803069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Adrian Prusik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83CDAB79-93FE-4F9F-ABAC-C50E114AA251}"/>
              </a:ext>
            </a:extLst>
          </p:cNvPr>
          <p:cNvSpPr txBox="1"/>
          <p:nvPr/>
        </p:nvSpPr>
        <p:spPr>
          <a:xfrm>
            <a:off x="1462074" y="3310473"/>
            <a:ext cx="11125200" cy="6061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Radca prawny, wspólnik w Kancelarii Wojewódka i Wspólnicy Sp. k. Absolwent Wydziału Prawa i Administracji Uniwersytetu Warszawskiego oraz Wydziału Dziennikarstwa i Nauk Politycznych Uniwersytetu Warszawskiego. </a:t>
            </a:r>
          </a:p>
          <a:p>
            <a:pPr algn="just"/>
            <a:endParaRPr lang="pl-PL" sz="2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Specjalizuje się w tworzeniu systemów premiowania i wynagradzania pracowników, członków organów spółek oraz pracowników wysokiego szczebla.  Posiada doświadczenie w prowadzeniu projektów restrukturyzacji przedsiębiorstw w obszarze prawa pracy.</a:t>
            </a:r>
          </a:p>
          <a:p>
            <a:pPr algn="just"/>
            <a:endParaRPr lang="pl-PL" sz="2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Prowadził projekty restrukturyzacji zatrudnienia, m.in. w branży budowlanej i kosmetycznej.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sz="2800" dirty="0"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BF152023-769A-4CFB-98BC-5CB02600A8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0" y="1844675"/>
            <a:ext cx="5084776" cy="7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24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20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Obniżenie wymiaru czasu pracy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12433" y="2817794"/>
            <a:ext cx="16627456" cy="622542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Kto może wprowadzić 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Przedsiębiorca, u którego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wystąpił spadek obrotów w następstwie wystąpienia COVID-19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Przedsiębiorcą jest osoba fizyczna, osoba prawna lub jednostka organizacyjna niebędąca osobą prawną, której odrębna ustawa przyznaje zdolność prawną, wykonująca działalność gospodarczą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” (art. 4 ust. 1 ustawy prawo przedsiębiorców).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Przedsiębiorcami są także wspólnicy spółki cywilnej w zakresie wykonywanej przez nich działalności gospodarczej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” (art. 4 ust. 2 ustawy prawo przedsiębiorców).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73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21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56425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Wprowadzenie obniżonego wymiaru czasu pracy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37833" y="2313758"/>
            <a:ext cx="16627456" cy="40196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Sposób wprowadzenia 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możliwe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tylko w drodze porozumienia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zawartego między pracodawcą a reprezentantami pracowników.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reprezentacja pracowników stanowią organizacje związkowe lub niezwiązkowych przedstawicieli pracowników wyłonionych w trybie przyjętym u pracodawcy.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74559FE-F119-46C0-BEC5-BCDC95ED4BAD}"/>
              </a:ext>
            </a:extLst>
          </p:cNvPr>
          <p:cNvSpPr txBox="1"/>
          <p:nvPr/>
        </p:nvSpPr>
        <p:spPr>
          <a:xfrm>
            <a:off x="2154767" y="6095045"/>
            <a:ext cx="16627456" cy="42428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Treść porozumienia: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określenie grup zawodowych objętych obniżonym wymiarem czasu pracy;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obniżony wymiar czasu pracy obowiązujący pracowników;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określenie okresu, przez jaki obowiązują rozwiązania.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385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22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59" y="1254217"/>
            <a:ext cx="1601512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Wprowadzenie obniżonego wymiaru czasu pracy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59" y="2657083"/>
            <a:ext cx="16627456" cy="52892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może samodzielnie wprowadzić obniżenia wymiaru czasu pracy przewidzianego w ustawie.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Rozwiązania alternatywnego można jednak poszukiwać w tradycyjnych instrumentach prawa pracy (np. redukcja etatyzacji, porozumienia kryzysowe).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Bez porozumienia przedsiębiorca nie może skorzystać z dofinansowania przewidzianego w ustawie COVID.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707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23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61759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Obniżenie wymiaru czasu pracy i wynagrodzenia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60" y="3025737"/>
            <a:ext cx="16627456" cy="5992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Obniżenie wymiaru czasu pracy 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może obniżyć wymiar czasu pracy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 20%, nie więcej niż do 0,5 etatu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Zmiana może być wprowadzona w różnym zakresie dla różnych grup zawodowych.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Każdy pracodawca wprowadza to rozwiązanie odrębnie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porozumieniu z przedstawicielami pracowników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Obniżony wymiar czasu pracy powinien być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określony w porozumieniu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ma przewidzianego ponadzakładowego porozumienia – każdy pracodawca wprowadza samodzielnie.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24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866150" y="887344"/>
            <a:ext cx="171665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Wprowadzenie obniżonego wymiaru czasu pracy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37690" y="3845906"/>
            <a:ext cx="16627456" cy="4550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32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Konsekwencje </a:t>
            </a:r>
            <a:r>
              <a:rPr lang="pl-PL" sz="32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natury ekonomicznej</a:t>
            </a:r>
            <a:r>
              <a:rPr lang="pl-PL" sz="32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dla pracodawcy: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32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uprawnienie do obniżenie wysokości wynagrodzenia pracowników;</a:t>
            </a: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041400" lvl="1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publiczne wysokości wynagrodzenia pracowników w okresie obniżonego wymiaru czasu pracy.</a:t>
            </a:r>
          </a:p>
          <a:p>
            <a:pPr marL="927100" lvl="2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927100" lvl="2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lvl="1" algn="just"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139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25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Warunki obniżenia wymiaru czasu pracy i wynagrodzenia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03967" y="3435098"/>
            <a:ext cx="16627456" cy="55483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Wysokość wynagrodzeń pracowników: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Obniżenie wymiaru czasu pracy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może skutkować proporcjonalnym obniżeniem wysokości wynagrodzenia pracownika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Wynagrodzenie nie może być niższe niż minimalne wynagrodzenie za pracę ustalone na podstawie przepisów o minimalnym wynagrodzeniu za pracę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 uwzględnieniem wymiaru czasu pracy.</a:t>
            </a: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Wynagrodzenie pracowników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może być obniżone maksymalnie o 20%.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Możliwe zróżnicowanie obniżenia wymiaru czasu pracy między grupami zawodowymi.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2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26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Dofinansowanie z Funduszu Gwarantowanych Świadczeń Pracowniczych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89243" y="3803072"/>
            <a:ext cx="16627456" cy="641008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wynagrodzeń pracowników 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do wysokości połowy wynagrodzenia, jednak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więcej niż 40% przeciętnego miesięcznego wynagrodzenia z poprzedniego kwartału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ogłaszanego przez Prezesa Głównego Urzędu Statystycznego na podstawie przepisów o emeryturach i rentach z FUS, obowiązującego na dzień złożenia wniosku.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Środki z Funduszu na opłacanie składek na ubezpieczenia społeczne od przyznanych świadczeń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Kwota dofinansowania na pracownika to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maksymalnie około 2452,27 zł miesięcznie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(wynagrodzenie plus ZUS pracodawcy od niego).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Brak dofinansowania do wynagrodzeń przekraczających 3-krotność przeciętnego wynagrodzenia.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58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27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Dofinansowanie z Funduszu Gwarantowanych Świadczeń Pracowniczych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03967" y="3435098"/>
            <a:ext cx="16627456" cy="33297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Warunek otrzymania świadczenia: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Uwarunkowane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spadkiem obrotów gospodarczych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 nie może zalegać z zobowiązaniami podatkowymi ani składkami na obowiązkowe ubezpieczenia społeczne, zdrowotne oraz na FP, FGPŚ oraz FS. Niezaleganie ma dotyczyć okresu do końca trzeciego kwartału 2019 roku.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mogą zachodzić przesłanki do ogłoszenia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upadłości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51C9FBB-50D7-4105-935E-013E0BBA1E2D}"/>
              </a:ext>
            </a:extLst>
          </p:cNvPr>
          <p:cNvSpPr txBox="1"/>
          <p:nvPr/>
        </p:nvSpPr>
        <p:spPr>
          <a:xfrm>
            <a:off x="2080684" y="7077714"/>
            <a:ext cx="16627456" cy="24679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Sposób otrzymania świadczenia: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Złożenie wniosku o przyznanie świadczeń.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Wniosek może być złożony w postaci elektronicznej poprzez stronę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  <a:hlinkClick r:id="rId3"/>
              </a:rPr>
              <a:t>www.praca.gov.pl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DFF6E3-8A63-46D7-8897-C5A0ED278622}"/>
              </a:ext>
            </a:extLst>
          </p:cNvPr>
          <p:cNvSpPr/>
          <p:nvPr/>
        </p:nvSpPr>
        <p:spPr>
          <a:xfrm>
            <a:off x="5494369" y="3825875"/>
            <a:ext cx="9046066" cy="1523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Konsekwencje prawne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D5A93-FF62-3A43-856F-93AB4D4D6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C52880B6-ADAD-4F51-BFEE-0893205FF0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28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5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29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Okres obowiązywania regulacji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49314" y="3654313"/>
            <a:ext cx="16627456" cy="49686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Ograniczony okres obowiązywania regulacji art. 15g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36 ust. 4 ustawy COVID: </a:t>
            </a:r>
            <a:r>
              <a:rPr lang="pl-PL" sz="2800" b="1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Przepisy art. 15g tracą moc po upływie 180 dni od dnia wejścia w życie ustawy z dnia 31 marca 2020 r. o zmianie ustawy o szczególnych rozwiązaniach związanych z zapobieganiem, przeciwdziałaniem i zwalczaniem COVID-19, innych chorób zakaźnych oraz wywołanych nimi sytuacji kryzysowych oraz niektórych innych ustaw.”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0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DFF6E3-8A63-46D7-8897-C5A0ED278622}"/>
              </a:ext>
            </a:extLst>
          </p:cNvPr>
          <p:cNvSpPr/>
          <p:nvPr/>
        </p:nvSpPr>
        <p:spPr>
          <a:xfrm>
            <a:off x="5494369" y="3825875"/>
            <a:ext cx="9046066" cy="1523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1.Rozwiązania kryzysowe w prawie pracy </a:t>
            </a:r>
          </a:p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- </a:t>
            </a:r>
          </a:p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ustawa COVID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D5A93-FF62-3A43-856F-93AB4D4D6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C52880B6-ADAD-4F51-BFEE-0893205FF0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3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766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30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59" y="1254217"/>
            <a:ext cx="1601512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Konsekwencje prawne – przestój i obniżony wymiar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89242" y="3368675"/>
            <a:ext cx="16627456" cy="6322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 algn="just"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Warunki z porozumienia obowiązują z mocy prawa w okresie wskazanym w porozumieniu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bez potrzeby dokonywania innych działań formalnych przez pracodawcę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</a:t>
            </a: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Brak obowiązku wręczania wypowiedzenia zmieniającego.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13: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„W zakresie i przez czas określony w porozumieniu w sprawie określenia warunków i trybu wykonywania pracy w okresie przestoju ekonomicznego lub obniżonego wymiaru czasu pracy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stosuje się warunków wynikających z układu ponadzakładowego oraz z układu zakładowego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warunków umów o pracę i innych aktów stanowiących podstawę nawiązania stosunku pracy.”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15: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„Przy ustalaniu warunków i trybu wykonywania pracy w okresie przestoju ekonomicznego lub obniżonego wymiaru czasu pracy nie stosuje się art. 42 § 1-3 Kodeksu pracy.”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32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32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Przepisy ustawy nie wspominają jednak o regulaminach i innych porozumieniach kształtujących warunki pracy i płacy.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09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31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59" y="777875"/>
            <a:ext cx="1601512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Konsekwencje prawne – przestój i obniżony wymiar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59" y="2854290"/>
            <a:ext cx="16627456" cy="50917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Szczególna ochrona pracowników. 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17. </a:t>
            </a:r>
            <a:r>
              <a:rPr lang="pl-PL" sz="24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 wypłaty i rozliczania świadczeń, o których mowa w ust. 1, oraz środków, o których mowa w ust. 2, stosuje się odpowiednio przepisy art. 7-16 ustawy z dnia 11 października 2013 r. o szczególnych rozwiązaniach związanych z ochroną miejsc pracy (…)”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13 ustawy o ochronie miejsc pracy.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„Przedsiębiorca, który na podstawie umowy o wypłatę świadczeń otrzymał z Funduszu środki na wypłatę świadczeń, (..),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może wypowiedzieć umowy o pracę z przyczyn niedotyczących pracownika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1) w okresie lub w okresach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pobierania przez pracownika świadczeń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(…), oraz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2) w okresie lub w okresach przypadających bezpośrednio po okresie lub okresach pobierania świadczeń, (…) nie dłużej jednak niż przez łączny okres 3 miesięcy.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7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DFF6E3-8A63-46D7-8897-C5A0ED278622}"/>
              </a:ext>
            </a:extLst>
          </p:cNvPr>
          <p:cNvSpPr/>
          <p:nvPr/>
        </p:nvSpPr>
        <p:spPr>
          <a:xfrm>
            <a:off x="5494369" y="3825875"/>
            <a:ext cx="9046066" cy="1523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3. Okresy rozliczeniowe</a:t>
            </a:r>
            <a:endParaRPr lang="pl-PL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D5A93-FF62-3A43-856F-93AB4D4D6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C52880B6-ADAD-4F51-BFEE-0893205FF0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32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075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33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2127250" y="735272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„Kryzysowe” okresy rozliczeniowe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1944364"/>
            <a:ext cx="16627456" cy="70128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36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Co mówią przepisy?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15zf ust. 1. </a:t>
            </a:r>
            <a:r>
              <a:rPr lang="pl-PL" sz="2800" b="1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pracodawcy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 którego wystąpił spadek obrotów gospodarczych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następstwie wystąpienia COVID-19 i który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zalega w regulowaniu zobowiązań podatkowych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składek na ubezpieczenia społeczne, ubezpieczenie zdrowotne, Fundusz Gwarantowanych Świadczeń Pracowniczych, Fundusz Pracy lub Fundusz Solidarnościowy do końca trzeciego kwartału 2019 r.,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dopuszczalne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jest: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AutoNum type="arabicParenR"/>
            </a:pP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ograniczenie nieprzerwanego odpoczynku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o którym mowa w art. 132 § 1 ustawy z dnia 26 czerwca 1974 r. - Kodeks pracy, do nie mniej niż 8 godzin, i nieprzerwanego odpoczynku, o którym mowa w art. 133 § 1 tej ustawy, do nie mniej niż 32 godzin, obejmującego co najmniej 8 godzin nieprzerwanego odpoczynku dobowego;</a:t>
            </a: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AutoNum type="arabicParenR"/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spcBef>
                <a:spcPts val="125"/>
              </a:spcBef>
              <a:buFont typeface="+mj-lt"/>
              <a:buAutoNum type="arabicParenR"/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zawarcie porozumienia o wprowadzeniu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systemu równoważnego czasu pracy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w którym jest dopuszczalne przedłużenie dobowego wymiaru czasu pracy, nie więcej jednak niż do 12 godzin,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okresie rozliczeniowym nieprzekraczającym 12 miesięcy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 Przedłużony dobowy wymiar czasu pracy jest równoważony krótszym dobowym wymiarem czasu pracy w niektórych dniach lub dniami wolnymi od pracy;</a:t>
            </a:r>
          </a:p>
          <a:p>
            <a:pPr marL="469900" indent="-457200" algn="just">
              <a:spcBef>
                <a:spcPts val="125"/>
              </a:spcBef>
              <a:buFont typeface="+mj-lt"/>
              <a:buAutoNum type="arabicParenR"/>
            </a:pPr>
            <a:endParaRPr lang="pl-PL" sz="24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spcBef>
                <a:spcPts val="125"/>
              </a:spcBef>
              <a:buFont typeface="+mj-lt"/>
              <a:buAutoNum type="arabicParenR"/>
            </a:pP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zawarcie </a:t>
            </a:r>
            <a:r>
              <a:rPr lang="pl-PL" sz="24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porozumienia o stosowaniu mniej korzystnych warunków zatrudnienia </a:t>
            </a:r>
            <a:r>
              <a:rPr lang="pl-PL" sz="24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pracowników niż wynikające z umów o pracę zawartych z tymi pracownikami, w zakresie i przez czas ustalone w porozumieniu.</a:t>
            </a:r>
          </a:p>
        </p:txBody>
      </p:sp>
    </p:spTree>
    <p:extLst>
      <p:ext uri="{BB962C8B-B14F-4D97-AF65-F5344CB8AC3E}">
        <p14:creationId xmlns:p14="http://schemas.microsoft.com/office/powerpoint/2010/main" val="1244864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07657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Kto może skorzystać?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355850" y="2609566"/>
            <a:ext cx="16627456" cy="54354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Każdy podmiot zatrudniający pracowników w rozumieniu    art. 3 k.p.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„Pracodawcą jest jednostka organizacyjna, choćby nie posiadała osobowości prawnej, a także osoba fizyczna, jeżeli zatrudniają one pracowników”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91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2899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Co można wprowadzić?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355850" y="2609566"/>
            <a:ext cx="16627456" cy="57817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Ograniczenie norm odpoczynku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Równoważny system czasu pracy w okresie rozliczeniowym nieprzekraczającym 12 miesięcy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Porozumienie o stosowaniu mniej korzystnych warunków zatrudnienia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5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23659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Warunki stosowania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203450" y="3597275"/>
            <a:ext cx="16627456" cy="32682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Spadek obrotów w następstwie wystąpienia COVID-19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4000" dirty="0">
                <a:solidFill>
                  <a:prstClr val="black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Brak zaległości publicznoprawnych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Obniżenie norm odpoczynku 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09276" y="2073275"/>
            <a:ext cx="16627456" cy="67306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Dobowa norma odpoczynku –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8 h 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Tygodniowa norma – </a:t>
            </a:r>
            <a:r>
              <a:rPr kumimoji="0" lang="pl-P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32 h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0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15zf ust. 1. </a:t>
            </a:r>
            <a:r>
              <a:rPr lang="pl-PL" sz="2000" b="1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 </a:t>
            </a:r>
            <a:r>
              <a:rPr lang="pl-PL" sz="20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pracodawcy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</a:t>
            </a:r>
            <a:r>
              <a:rPr lang="pl-PL" sz="20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 którego wystąpił spadek obrotów gospodarczych 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następstwie wystąpienia COVID-19 i który </a:t>
            </a:r>
            <a:r>
              <a:rPr lang="pl-PL" sz="20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nie zalega w regulowaniu zobowiązań podatkowych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składek na ubezpieczenia społeczne, ubezpieczenie zdrowotne, Fundusz Gwarantowanych Świadczeń Pracowniczych, Fundusz Pracy lub Fundusz Solidarnościowy do końca trzeciego kwartału 2019 r., </a:t>
            </a:r>
            <a:r>
              <a:rPr lang="pl-PL" sz="20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dopuszczalne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jest:</a:t>
            </a: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AutoNum type="arabicParenR"/>
            </a:pPr>
            <a:r>
              <a:rPr lang="pl-PL" sz="20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ograniczenie nieprzerwanego odpoczynku</a:t>
            </a:r>
            <a:r>
              <a:rPr lang="pl-PL" sz="20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o którym mowa w art. 132 § 1 ustawy z dnia 26 czerwca 1974 r. - Kodeks pracy, do nie mniej niż 8 godzin, i nieprzerwanego odpoczynku, o którym mowa w art. 133 § 1 tej ustawy, do nie mniej niż 32 godzin, obejmującego co najmniej 8 godzin nieprzerwanego odpoczynku dobowego;</a:t>
            </a: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AutoNum type="arabicParenR"/>
            </a:pPr>
            <a:endParaRPr lang="pl-PL" sz="2000" i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0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000" b="1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0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15zf ust. 3. „</a:t>
            </a:r>
            <a:r>
              <a:rPr lang="pl-PL" sz="20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przypadku, o którym mowa w ust. 1 pkt 1, w zakresie odpoczynku, o którym mowa w art. 132 § 1 ustawy z dnia 26 czerwca 1974 r. - Kodeks pracy, pracownikowi przysługuje równoważny okres odpoczynku w wymiarze różnicy między 11 godzinami a liczbą godzin krótszego wykorzystanego przez pracownika okresu odpoczynku. Równoważnego okresu odpoczynku pracodawca udziela pracownikowi w okresie nie dłuższym niż 8 tygodni.”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9B934EF1-2310-481F-9DEC-4E3A4AD8CE5E}"/>
              </a:ext>
            </a:extLst>
          </p:cNvPr>
          <p:cNvSpPr/>
          <p:nvPr/>
        </p:nvSpPr>
        <p:spPr>
          <a:xfrm>
            <a:off x="8993178" y="5810104"/>
            <a:ext cx="1447800" cy="104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5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Równoważny system czasu pracy z 12-m okresem rozliczeniowym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3292475"/>
            <a:ext cx="16627456" cy="655628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może zawrzeć porozumienie o wprowadzeniu równoważnego systemu czasu pracy z </a:t>
            </a: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12 miesięcznym 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okresem rozliczeniowym 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Przedłużony dobowy wymiar czasu pracy jest równoważony krótszym dobowym wymiarem czasu pracy w niektórych dniach lub dniami wolnymi od pracy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77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Porozumienie o stosowaniu mniej korzystnych warunków 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3292475"/>
            <a:ext cx="16627456" cy="417870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Porozumienie pracodawcy z przedstawicielami pracowników o </a:t>
            </a:r>
            <a:r>
              <a:rPr kumimoji="0" lang="pl-P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stosowaniu mniej korzystnych warunków zatrudnienia </a:t>
            </a:r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pracowników niż wynikające z umów o pracę zawartych z tymi pracownikami 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74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4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>
                <a:solidFill>
                  <a:srgbClr val="535130"/>
                </a:solidFill>
                <a:latin typeface="Liberation Serif" panose="020B0604020202020204" charset="0"/>
              </a:rPr>
              <a:t>Szczególne </a:t>
            </a: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rozwiązania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12433" y="2817794"/>
            <a:ext cx="16627456" cy="7779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Specjalny tryb przestoju ekonomicznego dla przedsiębiorców oraz obniżenie wynagrodzenia.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Obniżenie wymiaru czasu pracy wraz z wynagrodzeniem w następstwie skutków COVID.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wynagrodzeń pracowników w okresie przestoju ekonomicznego lub obniżenia wymiaru czasu pracy.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Szczególne przepisy dotyczące czasu pracy dla przedsiębiorców dotkniętych skutkami COVID-19.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Dofinansowanie wynagrodzeń przez starostę – mikro, małe i średnie przedsiębiorstwa.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Zawieszenie przepisów dotyczących badań okresowych.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95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4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4350" b="0" i="0" u="none" strike="noStrike" kern="1200" cap="none" spc="265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pPr marL="25400" marR="0" lvl="0" indent="0" algn="l" defTabSz="914400" rtl="0" eaLnBrk="1" fontAlgn="auto" latinLnBrk="0" hangingPunct="1">
                <a:lnSpc>
                  <a:spcPts val="48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r>
              <a:rPr kumimoji="0" sz="4350" b="0" i="0" u="none" strike="noStrike" kern="1200" cap="none" spc="130" normalizeH="0" baseline="0" noProof="0" dirty="0">
                <a:ln>
                  <a:noFill/>
                </a:ln>
                <a:solidFill>
                  <a:srgbClr val="404041"/>
                </a:solidFill>
                <a:effectLst/>
                <a:uLnTx/>
                <a:uFillTx/>
                <a:latin typeface="Liberation Serif"/>
                <a:ea typeface="+mn-ea"/>
              </a:rPr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900" b="0" i="0" u="none" strike="noStrike" kern="0" cap="none" spc="15" normalizeH="0" baseline="0" noProof="0" dirty="0">
                <a:ln>
                  <a:noFill/>
                </a:ln>
                <a:solidFill>
                  <a:srgbClr val="535130"/>
                </a:solidFill>
                <a:effectLst/>
                <a:uLnTx/>
                <a:uFillTx/>
                <a:latin typeface="Liberation Serif" panose="020B0604020202020204" charset="0"/>
                <a:ea typeface="+mj-ea"/>
                <a:cs typeface="+mj-cs"/>
              </a:rPr>
              <a:t>Sposób wprowadzenia </a:t>
            </a:r>
            <a:endParaRPr kumimoji="0" lang="pl-PL" sz="5900" b="0" i="0" u="none" strike="noStrike" kern="0" cap="none" spc="10" normalizeH="0" baseline="0" noProof="0" dirty="0">
              <a:ln>
                <a:noFill/>
              </a:ln>
              <a:solidFill>
                <a:srgbClr val="535130"/>
              </a:solidFill>
              <a:effectLst/>
              <a:uLnTx/>
              <a:uFillTx/>
              <a:latin typeface="Liberation Serif" panose="020B0604020202020204" charset="0"/>
              <a:ea typeface="+mj-ea"/>
              <a:cs typeface="+mj-cs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27250" y="3292475"/>
            <a:ext cx="16627456" cy="70743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pl-PL" sz="3600" dirty="0">
                <a:solidFill>
                  <a:prstClr val="black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Obniżenie norm dobowego i tygodniowego odpoczynku nie wymaga porozumienia;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Porozumienie jest wymagane w przypadku wprowadzenia równoważnego czasu pracy w 12-m. okresie rozliczeniowym oraz porozumienie o stosowaniu mniej korzystnych postanowień.</a:t>
            </a: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Partnere</a:t>
            </a:r>
            <a:r>
              <a:rPr lang="pl-PL" sz="3600" dirty="0">
                <a:solidFill>
                  <a:prstClr val="black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m społecznym są organizacje związkowe lub przedstawiciele pracowników.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95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5525" y="4888046"/>
            <a:ext cx="6972934" cy="2086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94615" algn="ctr">
              <a:lnSpc>
                <a:spcPct val="111800"/>
              </a:lnSpc>
              <a:spcBef>
                <a:spcPts val="95"/>
              </a:spcBef>
            </a:pPr>
            <a:r>
              <a:rPr lang="pl-PL" sz="2950" spc="30" dirty="0">
                <a:latin typeface="Liberation Serif"/>
                <a:cs typeface="Liberation Serif"/>
              </a:rPr>
              <a:t>Adrian Prusik</a:t>
            </a:r>
          </a:p>
          <a:p>
            <a:pPr marL="12700" marR="5080" indent="-94615" algn="ctr">
              <a:lnSpc>
                <a:spcPct val="111800"/>
              </a:lnSpc>
              <a:spcBef>
                <a:spcPts val="95"/>
              </a:spcBef>
            </a:pPr>
            <a:r>
              <a:rPr lang="pl-PL" sz="2950" spc="-5" dirty="0" err="1">
                <a:solidFill>
                  <a:srgbClr val="8D7D33"/>
                </a:solidFill>
                <a:latin typeface="Liberation Serif"/>
                <a:cs typeface="Liberation Serif"/>
              </a:rPr>
              <a:t>adrian.prusik</a:t>
            </a:r>
            <a:r>
              <a:rPr sz="2950" spc="-15" dirty="0">
                <a:solidFill>
                  <a:srgbClr val="8D7D33"/>
                </a:solidFill>
                <a:latin typeface="Liberation Serif"/>
                <a:cs typeface="Liberation Serif"/>
              </a:rPr>
              <a:t>@</a:t>
            </a:r>
            <a:r>
              <a:rPr lang="pl-PL" sz="2950" spc="-15" dirty="0" err="1">
                <a:solidFill>
                  <a:srgbClr val="8D7D33"/>
                </a:solidFill>
                <a:latin typeface="Liberation Serif"/>
                <a:cs typeface="Liberation Serif"/>
              </a:rPr>
              <a:t>wojewodka</a:t>
            </a:r>
            <a:r>
              <a:rPr sz="2950" spc="-15" dirty="0">
                <a:solidFill>
                  <a:srgbClr val="8D7D33"/>
                </a:solidFill>
                <a:latin typeface="Liberation Serif"/>
                <a:cs typeface="Liberation Serif"/>
              </a:rPr>
              <a:t>.</a:t>
            </a:r>
            <a:r>
              <a:rPr sz="2950" spc="-45" dirty="0">
                <a:solidFill>
                  <a:srgbClr val="8D7D33"/>
                </a:solidFill>
                <a:latin typeface="Liberation Serif"/>
                <a:cs typeface="Liberation Serif"/>
              </a:rPr>
              <a:t>pl</a:t>
            </a:r>
            <a:endParaRPr lang="pl-PL" sz="2950" spc="-45" dirty="0">
              <a:solidFill>
                <a:srgbClr val="8D7D33"/>
              </a:solidFill>
              <a:latin typeface="Liberation Serif"/>
              <a:cs typeface="Liberation Serif"/>
            </a:endParaRPr>
          </a:p>
          <a:p>
            <a:pPr marL="12700" marR="5080" indent="-94615" algn="ctr">
              <a:lnSpc>
                <a:spcPct val="111800"/>
              </a:lnSpc>
              <a:spcBef>
                <a:spcPts val="95"/>
              </a:spcBef>
            </a:pPr>
            <a:r>
              <a:rPr lang="pl-PL" sz="2950" spc="-10" dirty="0" err="1">
                <a:solidFill>
                  <a:srgbClr val="8D7D33"/>
                </a:solidFill>
                <a:latin typeface="Liberation Serif"/>
                <a:cs typeface="Liberation Serif"/>
              </a:rPr>
              <a:t>www.wojewodka.pl</a:t>
            </a:r>
            <a:endParaRPr sz="2950" dirty="0">
              <a:solidFill>
                <a:srgbClr val="8D7D33"/>
              </a:solidFill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95050" y="4904683"/>
            <a:ext cx="5791200" cy="206082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lang="pl-PL" sz="2950" b="1" spc="20" dirty="0">
                <a:solidFill>
                  <a:srgbClr val="8D7D33"/>
                </a:solidFill>
                <a:latin typeface="Liberation Serif"/>
                <a:cs typeface="Liberation Serif"/>
              </a:rPr>
              <a:t>Wojewódka i Wspólnicy </a:t>
            </a:r>
            <a:r>
              <a:rPr sz="2950" b="1" spc="-20" dirty="0">
                <a:solidFill>
                  <a:srgbClr val="8D7D33"/>
                </a:solidFill>
                <a:latin typeface="Liberation Serif"/>
                <a:cs typeface="Liberation Serif"/>
              </a:rPr>
              <a:t>Sp. </a:t>
            </a:r>
            <a:r>
              <a:rPr lang="pl-PL" sz="2950" b="1" spc="5" dirty="0">
                <a:solidFill>
                  <a:srgbClr val="8D7D33"/>
                </a:solidFill>
                <a:latin typeface="Liberation Serif"/>
                <a:cs typeface="Liberation Serif"/>
              </a:rPr>
              <a:t>K.</a:t>
            </a:r>
            <a:endParaRPr sz="2950" dirty="0">
              <a:solidFill>
                <a:srgbClr val="8D7D33"/>
              </a:solidFill>
              <a:latin typeface="Liberation Serif"/>
              <a:cs typeface="Liberation Serif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2950" spc="5" dirty="0">
                <a:latin typeface="Liberation Serif"/>
                <a:cs typeface="Liberation Serif"/>
              </a:rPr>
              <a:t>ul. </a:t>
            </a:r>
            <a:r>
              <a:rPr sz="2950" spc="-45" dirty="0">
                <a:latin typeface="Liberation Serif"/>
                <a:cs typeface="Liberation Serif"/>
              </a:rPr>
              <a:t>Solec </a:t>
            </a:r>
            <a:r>
              <a:rPr sz="2950" spc="-5" dirty="0">
                <a:latin typeface="Liberation Serif"/>
                <a:cs typeface="Liberation Serif"/>
              </a:rPr>
              <a:t>38, </a:t>
            </a:r>
            <a:r>
              <a:rPr sz="2950" spc="5" dirty="0">
                <a:latin typeface="Liberation Serif"/>
                <a:cs typeface="Liberation Serif"/>
              </a:rPr>
              <a:t>00-394 </a:t>
            </a:r>
            <a:r>
              <a:rPr sz="2950" spc="-25" dirty="0">
                <a:latin typeface="Liberation Serif"/>
                <a:cs typeface="Liberation Serif"/>
              </a:rPr>
              <a:t>Warszawa</a:t>
            </a:r>
            <a:endParaRPr sz="2950" dirty="0">
              <a:latin typeface="Liberation Serif"/>
              <a:cs typeface="Liberation Serif"/>
            </a:endParaRPr>
          </a:p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sz="2950" spc="-55" dirty="0">
                <a:latin typeface="Liberation Serif"/>
                <a:cs typeface="Liberation Serif"/>
              </a:rPr>
              <a:t>tel.(fax) </a:t>
            </a:r>
            <a:r>
              <a:rPr sz="2950" spc="-20" dirty="0">
                <a:latin typeface="Liberation Serif"/>
                <a:cs typeface="Liberation Serif"/>
              </a:rPr>
              <a:t>22 </a:t>
            </a:r>
            <a:r>
              <a:rPr sz="2950" spc="-5" dirty="0">
                <a:latin typeface="Liberation Serif"/>
                <a:cs typeface="Liberation Serif"/>
              </a:rPr>
              <a:t>458 </a:t>
            </a:r>
            <a:r>
              <a:rPr sz="2950" spc="-25" dirty="0">
                <a:latin typeface="Liberation Serif"/>
                <a:cs typeface="Liberation Serif"/>
              </a:rPr>
              <a:t>23 </a:t>
            </a:r>
            <a:r>
              <a:rPr sz="2950" spc="15" dirty="0">
                <a:latin typeface="Liberation Serif"/>
                <a:cs typeface="Liberation Serif"/>
              </a:rPr>
              <a:t>00</a:t>
            </a:r>
            <a:r>
              <a:rPr sz="2950" spc="90" dirty="0">
                <a:latin typeface="Liberation Serif"/>
                <a:cs typeface="Liberation Serif"/>
              </a:rPr>
              <a:t> </a:t>
            </a:r>
            <a:r>
              <a:rPr sz="2950" spc="-130" dirty="0">
                <a:latin typeface="Liberation Serif"/>
                <a:cs typeface="Liberation Serif"/>
              </a:rPr>
              <a:t>(01)</a:t>
            </a:r>
            <a:endParaRPr sz="2950" dirty="0">
              <a:latin typeface="Liberation Serif"/>
              <a:cs typeface="Liberation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08109" y="1890534"/>
            <a:ext cx="6705600" cy="10329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600" spc="10" dirty="0" err="1">
                <a:solidFill>
                  <a:srgbClr val="8D7D33"/>
                </a:solidFill>
              </a:rPr>
              <a:t>Dziękuj</a:t>
            </a:r>
            <a:r>
              <a:rPr lang="pl-PL" sz="6600" spc="10" dirty="0">
                <a:solidFill>
                  <a:srgbClr val="8D7D33"/>
                </a:solidFill>
              </a:rPr>
              <a:t>ę </a:t>
            </a:r>
            <a:r>
              <a:rPr sz="6600" spc="15" dirty="0">
                <a:solidFill>
                  <a:srgbClr val="8D7D33"/>
                </a:solidFill>
              </a:rPr>
              <a:t>za</a:t>
            </a:r>
            <a:r>
              <a:rPr sz="6600" spc="-45" dirty="0">
                <a:solidFill>
                  <a:srgbClr val="8D7D33"/>
                </a:solidFill>
              </a:rPr>
              <a:t> </a:t>
            </a:r>
            <a:r>
              <a:rPr sz="6600" spc="15" dirty="0">
                <a:solidFill>
                  <a:srgbClr val="8D7D33"/>
                </a:solidFill>
              </a:rPr>
              <a:t>uwagę!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C8A351-11F1-0A44-A021-B13163ADF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6" name="object 43">
            <a:extLst>
              <a:ext uri="{FF2B5EF4-FFF2-40B4-BE49-F238E27FC236}">
                <a16:creationId xmlns:a16="http://schemas.microsoft.com/office/drawing/2014/main" id="{7FE35072-9ACC-429B-86CF-0DE3A62F707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41</a:t>
            </a:fld>
            <a:r>
              <a:rPr spc="13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CDFF6E3-8A63-46D7-8897-C5A0ED278622}"/>
              </a:ext>
            </a:extLst>
          </p:cNvPr>
          <p:cNvSpPr/>
          <p:nvPr/>
        </p:nvSpPr>
        <p:spPr>
          <a:xfrm>
            <a:off x="5494369" y="3825875"/>
            <a:ext cx="9046066" cy="152349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2988945" marR="5080" lvl="0" indent="-2976880" algn="ctr">
              <a:spcBef>
                <a:spcPts val="100"/>
              </a:spcBef>
            </a:pPr>
            <a:r>
              <a:rPr lang="pl-PL" sz="8400" kern="0" spc="-5" dirty="0">
                <a:solidFill>
                  <a:srgbClr val="8D7D33"/>
                </a:solidFill>
                <a:latin typeface="Liberation Serif"/>
              </a:rPr>
              <a:t>1.Przestój ekonomiczny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D5A93-FF62-3A43-856F-93AB4D4D6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336" y="7254875"/>
            <a:ext cx="7724132" cy="3368675"/>
          </a:xfrm>
          <a:prstGeom prst="rect">
            <a:avLst/>
          </a:prstGeom>
        </p:spPr>
      </p:pic>
      <p:sp>
        <p:nvSpPr>
          <p:cNvPr id="4" name="object 43">
            <a:extLst>
              <a:ext uri="{FF2B5EF4-FFF2-40B4-BE49-F238E27FC236}">
                <a16:creationId xmlns:a16="http://schemas.microsoft.com/office/drawing/2014/main" id="{C52880B6-ADAD-4F51-BFEE-0893205FF0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5</a:t>
            </a:fld>
            <a:r>
              <a:rPr spc="13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10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6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32093" y="984600"/>
            <a:ext cx="16801446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Instrumenty prawne pracodawcy w czasie wstrzymania działalności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2112433" y="2817794"/>
            <a:ext cx="16627456" cy="59663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Przestój „tradycyjny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” z art. 81 </a:t>
            </a:r>
            <a:r>
              <a:rPr lang="pl-PL" sz="2800" dirty="0" err="1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k.p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Przestój ekonomiczny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trybie ustawy z dnia 11 października 2013 r. o szczególnych rozwiązaniach związanych z ochroną miejsc pracy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Przestój ekonomiczny COVID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rozumieniu art. 15g ustawy z 2 marca 2020 roku o szczególnych rozwiązaniach związanych z zapobieganiem, przeciwdziałaniem i zwalczaniem COVID-19, innych chorób zakaźnych oraz wywołanych nimi sytuacji kryzysowych („Tarcza Antykryzysowa” – ustawa z 31 marca 2020 roku)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2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7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29977" y="854075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Przestój ekonomiczny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60" y="2076291"/>
            <a:ext cx="16627456" cy="73436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czy przedsiębiorca?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ustawy COVID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1. 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 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w rozumieniu art. 4 ust. 1 lub 2 ustawy z dnia 6 marca 2018 r. - Prawo przedsiębiorców, u którego wystąpił spadek obrotów gospodarczych w następstwie wystąpienia COVID-19 może zwrócić się z wnioskiem o przyznanie świadczeń na rzecz ochrony miejsc pracy (…).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6. Pracownikowi objętemu przestojem ekonomicznym 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wypłaca wynagrodzenie obniżone nie więcej niż o 50%, (…).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8. 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Przedsiębiorca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, o którym mowa w ust. 1, może obniżyć wymiar czasu pracy o 20%, nie więcej niż do 0,5 etatu, (…).</a:t>
            </a:r>
          </a:p>
          <a:p>
            <a:pPr marL="12700" algn="just">
              <a:lnSpc>
                <a:spcPct val="100000"/>
              </a:lnSpc>
              <a:spcBef>
                <a:spcPts val="600"/>
              </a:spcBef>
            </a:pP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11. Warunki i tryb wykonywania pracy w okresie przestoju ekonomicznego lub obniżonego wymiaru czasu pracy ustala się w porozumieniu. Porozumienie zawiera 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oraz (…)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8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53260" y="1254217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Przestój ekonomiczny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53260" y="2454275"/>
            <a:ext cx="16627456" cy="84055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czy przedsiębiorca?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„Przedsiębiorcą jest osoba fizyczna, osoba prawna lub jednostka organizacyjna niebędąca osobą prawną, której odrębna ustawa przyznaje zdolność prawną, wykonująca działalność gospodarczą”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(art. 4 ust. 1 ustawy prawo przedsiębiorców). 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„Przedsiębiorcami są także wspólnicy spółki cywilnej w zakresie wykonywanej przez nich działalności gospodarczej” 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(art. 4 ust. 2 ustawy prawo przedsiębiorców).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Pracodawca – „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Pracodawcą jest jednostka organizacyjna, choćby nie posiadała osobowości prawnej, a także osoba fizyczna, jeżeli zatrudniają one pracowników.”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– art. 3 </a:t>
            </a:r>
            <a:r>
              <a:rPr lang="pl-PL" sz="2800" dirty="0" err="1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k.p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Co z pracodawcami, którzy nie są przedsiębiorcami?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Czy ustawa COVID obejmują także przedsiębiorców, którzy działają w formule pracodawców wewnętrznych?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88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>
            <a:extLst>
              <a:ext uri="{FF2B5EF4-FFF2-40B4-BE49-F238E27FC236}">
                <a16:creationId xmlns:a16="http://schemas.microsoft.com/office/drawing/2014/main" id="{D5B6FFA8-E3A9-5246-84A6-DD83801E055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8983306" y="10429821"/>
            <a:ext cx="813434" cy="636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4840"/>
              </a:lnSpc>
            </a:pPr>
            <a:fld id="{81D60167-4931-47E6-BA6A-407CBD079E47}" type="slidenum">
              <a:rPr spc="265" dirty="0"/>
              <a:t>9</a:t>
            </a:fld>
            <a:r>
              <a:rPr spc="130" dirty="0"/>
              <a:t>.</a:t>
            </a:r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ECE798BB-B9A5-E640-BE2A-ED13B9941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" y="9043216"/>
            <a:ext cx="5145172" cy="2243930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DD4D2F7-4BE5-2249-8E41-9410E088868F}"/>
              </a:ext>
            </a:extLst>
          </p:cNvPr>
          <p:cNvSpPr txBox="1">
            <a:spLocks/>
          </p:cNvSpPr>
          <p:nvPr/>
        </p:nvSpPr>
        <p:spPr>
          <a:xfrm>
            <a:off x="1946910" y="909811"/>
            <a:ext cx="14804390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35"/>
              </a:spcBef>
            </a:pPr>
            <a:r>
              <a:rPr lang="pl-PL" sz="5900" kern="0" spc="15" dirty="0">
                <a:solidFill>
                  <a:srgbClr val="535130"/>
                </a:solidFill>
                <a:latin typeface="Liberation Serif" panose="020B0604020202020204" charset="0"/>
              </a:rPr>
              <a:t>Przestój ekonomiczny COVID</a:t>
            </a:r>
            <a:endParaRPr lang="pl-PL" sz="5900" kern="0" spc="10" dirty="0">
              <a:solidFill>
                <a:srgbClr val="535130"/>
              </a:solidFill>
              <a:latin typeface="Liberation Serif" panose="020B060402020202020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A3031193-0A8D-2F4B-933F-9ACB666BC383}"/>
              </a:ext>
            </a:extLst>
          </p:cNvPr>
          <p:cNvSpPr txBox="1"/>
          <p:nvPr/>
        </p:nvSpPr>
        <p:spPr>
          <a:xfrm>
            <a:off x="1946910" y="1993223"/>
            <a:ext cx="16627456" cy="837985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44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Kto jest pracownikiem?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Ustawa stosuje szeroką definicję pracownika i nie odnosi się wyłącznie do osób zatrudnionych na podstawie umowy o pracę. 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Jako  pracowników w rozumieniu ustawy odpowiednio traktuje się także „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osoby zatrudnione na podstawie umowy o pracę nakładczą lub umowy zlecenia albo innej umowy o świadczenie usług, jeżeli z tego tytułu podlega obowiązkowi ubezpieczeń: emerytalnemu i rentowemu, z wyjątkiem pomocy domowej zatrudnionej przez osobę fizyczną</a:t>
            </a: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” (art. 15g ust. 4).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pl-PL" sz="2800" b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Art. 15g ust. 6: 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„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Pracownikowi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</a:t>
            </a:r>
            <a:r>
              <a:rPr lang="pl-PL" sz="2800" i="1" dirty="0">
                <a:solidFill>
                  <a:srgbClr val="FF0000"/>
                </a:solidFill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objętemu przestojem ekonomicznym pracodawca wypłaca wynagrodzenie</a:t>
            </a:r>
            <a:r>
              <a:rPr lang="pl-PL" sz="2800" i="1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 obniżone nie więcej niż o 50%, nie niższe jednak niż w wysokości minimalnego wynagrodzenia za pracę ustalanego na podstawie przepisów o minimalnym wynagrodzeniu za pracę, z uwzględnieniem wymiaru czasu pracy.”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r>
              <a:rPr lang="pl-PL" sz="2800" dirty="0">
                <a:latin typeface="Liberation Sans" panose="020B0604020202020204" charset="0"/>
                <a:ea typeface="Liberation Sans" panose="020B0604020202020204" charset="0"/>
                <a:cs typeface="Liberation Sans" panose="020B0604020202020204" charset="0"/>
              </a:rPr>
              <a:t>Czy ustawa wprowadza gwarancję wynagrodzenia w okresie przestoju także dla osób w zatrudnieniu cywilnoprawnym?</a:t>
            </a: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2A432572-92E0-4F09-A6B1-840F6F77CCCC}"/>
              </a:ext>
            </a:extLst>
          </p:cNvPr>
          <p:cNvSpPr txBox="1"/>
          <p:nvPr/>
        </p:nvSpPr>
        <p:spPr>
          <a:xfrm>
            <a:off x="2127250" y="6857754"/>
            <a:ext cx="16627456" cy="11368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endParaRPr lang="pl-PL" sz="28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  <a:p>
            <a:pPr marL="584200" indent="-5715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Ø"/>
            </a:pPr>
            <a:endParaRPr lang="pl-PL" sz="4400" dirty="0">
              <a:latin typeface="Liberation Sans" panose="020B0604020202020204" charset="0"/>
              <a:ea typeface="Liberation Sans" panose="020B0604020202020204" charset="0"/>
              <a:cs typeface="Liberatio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5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3134</Words>
  <Application>Microsoft Office PowerPoint</Application>
  <PresentationFormat>Niestandardowy</PresentationFormat>
  <Paragraphs>374</Paragraphs>
  <Slides>41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Arial</vt:lpstr>
      <vt:lpstr>Times New Roman</vt:lpstr>
      <vt:lpstr>Calibri</vt:lpstr>
      <vt:lpstr>Wingdings</vt:lpstr>
      <vt:lpstr>Liberation Sans</vt:lpstr>
      <vt:lpstr>Liberation Serif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</vt:vector>
  </TitlesOfParts>
  <Company>Instytut Emerytalny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PPK prezentacja</dc:title>
  <dc:creator>Aleksandra</dc:creator>
  <cp:keywords>PPK, IE</cp:keywords>
  <cp:lastModifiedBy>Adrian</cp:lastModifiedBy>
  <cp:revision>286</cp:revision>
  <cp:lastPrinted>2019-11-07T09:28:45Z</cp:lastPrinted>
  <dcterms:created xsi:type="dcterms:W3CDTF">2019-09-10T18:35:28Z</dcterms:created>
  <dcterms:modified xsi:type="dcterms:W3CDTF">2020-04-03T08:17:15Z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2019-09-10T00:00:00Z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2019-09-10T00:00:00Z</vt:filetime>
  </property>
</Properties>
</file>